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9" r:id="rId4"/>
    <p:sldId id="258" r:id="rId5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290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2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9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 u="heavy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47825" y="9601"/>
            <a:ext cx="6610350" cy="1123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 u="heavy">
                <a:solidFill>
                  <a:srgbClr val="001F5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4271" y="2574797"/>
            <a:ext cx="9617456" cy="381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ttrockstars.com/auth/school/student" TargetMode="External"/><Relationship Id="rId2" Type="http://schemas.openxmlformats.org/officeDocument/2006/relationships/hyperlink" Target="https://hegartymaths.com/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.classroom.googl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7700" y="276225"/>
            <a:ext cx="661035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75" dirty="0"/>
              <a:t>Year </a:t>
            </a:r>
            <a:r>
              <a:rPr lang="en-GB" dirty="0"/>
              <a:t>8</a:t>
            </a:r>
            <a:r>
              <a:rPr spc="50" dirty="0"/>
              <a:t> </a:t>
            </a:r>
            <a:r>
              <a:rPr spc="-10" dirty="0"/>
              <a:t>Maths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pc="-20" dirty="0"/>
              <a:t>Remote </a:t>
            </a:r>
            <a:r>
              <a:rPr dirty="0"/>
              <a:t>Learning Planner</a:t>
            </a:r>
            <a:r>
              <a:rPr spc="-55" dirty="0"/>
              <a:t> </a:t>
            </a:r>
            <a:r>
              <a:rPr spc="-20" dirty="0"/>
              <a:t>Contents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4196" y="2409825"/>
            <a:ext cx="7887970" cy="29982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Page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1 –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Hegarty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Maths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 Guide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spc="-20" dirty="0">
                <a:solidFill>
                  <a:srgbClr val="001F5F"/>
                </a:solidFill>
                <a:latin typeface="Calibri"/>
                <a:cs typeface="Calibri"/>
              </a:rPr>
              <a:t>Page </a:t>
            </a:r>
            <a:r>
              <a:rPr lang="en-GB" sz="2400" spc="-20" dirty="0">
                <a:solidFill>
                  <a:srgbClr val="001F5F"/>
                </a:solidFill>
                <a:latin typeface="Calibri"/>
                <a:cs typeface="Calibri"/>
              </a:rPr>
              <a:t>2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 –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This </a:t>
            </a:r>
            <a:r>
              <a:rPr sz="2400" spc="-30" dirty="0">
                <a:solidFill>
                  <a:srgbClr val="001F5F"/>
                </a:solidFill>
                <a:latin typeface="Calibri"/>
                <a:cs typeface="Calibri"/>
              </a:rPr>
              <a:t>week’s </a:t>
            </a:r>
            <a:r>
              <a:rPr sz="2400" spc="-10" dirty="0">
                <a:solidFill>
                  <a:srgbClr val="001F5F"/>
                </a:solidFill>
                <a:latin typeface="Calibri"/>
                <a:cs typeface="Calibri"/>
              </a:rPr>
              <a:t>Remote </a:t>
            </a:r>
            <a:r>
              <a:rPr sz="2400" spc="-5" dirty="0">
                <a:solidFill>
                  <a:srgbClr val="001F5F"/>
                </a:solidFill>
                <a:latin typeface="Calibri"/>
                <a:cs typeface="Calibri"/>
              </a:rPr>
              <a:t>Learning</a:t>
            </a:r>
            <a:r>
              <a:rPr sz="2400" spc="2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001F5F"/>
                </a:solidFill>
                <a:latin typeface="Calibri"/>
                <a:cs typeface="Calibri"/>
              </a:rPr>
              <a:t>Plan</a:t>
            </a:r>
            <a:endParaRPr lang="en-GB" sz="2400" dirty="0">
              <a:solidFill>
                <a:srgbClr val="001F5F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endParaRPr lang="en-GB" sz="2400" dirty="0">
              <a:solidFill>
                <a:srgbClr val="001F5F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endParaRPr lang="en-GB" sz="2400" dirty="0">
              <a:solidFill>
                <a:srgbClr val="001F5F"/>
              </a:solidFill>
              <a:latin typeface="Calibri"/>
              <a:cs typeface="Calibri"/>
            </a:endParaRPr>
          </a:p>
          <a:p>
            <a:pPr marL="12700"/>
            <a:r>
              <a:rPr lang="en-GB" sz="2400" spc="-25" dirty="0">
                <a:solidFill>
                  <a:srgbClr val="001F5F"/>
                </a:solidFill>
                <a:cs typeface="Calibri"/>
              </a:rPr>
              <a:t>Page 3</a:t>
            </a:r>
            <a:r>
              <a:rPr lang="en-GB" sz="2400" dirty="0">
                <a:solidFill>
                  <a:srgbClr val="001F5F"/>
                </a:solidFill>
                <a:cs typeface="Calibri"/>
              </a:rPr>
              <a:t> – </a:t>
            </a:r>
            <a:r>
              <a:rPr lang="en-GB" sz="2400" spc="-5" dirty="0">
                <a:solidFill>
                  <a:srgbClr val="001F5F"/>
                </a:solidFill>
                <a:cs typeface="Calibri"/>
              </a:rPr>
              <a:t>Google Classroom </a:t>
            </a:r>
            <a:r>
              <a:rPr lang="en-GB" sz="2400" dirty="0">
                <a:solidFill>
                  <a:srgbClr val="001F5F"/>
                </a:solidFill>
                <a:cs typeface="Calibri"/>
              </a:rPr>
              <a:t>- </a:t>
            </a:r>
            <a:r>
              <a:rPr lang="en-GB" sz="2400" spc="-5" dirty="0">
                <a:solidFill>
                  <a:srgbClr val="001F5F"/>
                </a:solidFill>
                <a:cs typeface="Calibri"/>
              </a:rPr>
              <a:t>Extension </a:t>
            </a:r>
            <a:r>
              <a:rPr lang="en-GB" sz="2400" dirty="0">
                <a:solidFill>
                  <a:srgbClr val="001F5F"/>
                </a:solidFill>
                <a:cs typeface="Calibri"/>
              </a:rPr>
              <a:t>Activities and</a:t>
            </a:r>
            <a:r>
              <a:rPr lang="en-GB" sz="2400" spc="-50" dirty="0">
                <a:solidFill>
                  <a:srgbClr val="001F5F"/>
                </a:solidFill>
                <a:cs typeface="Calibri"/>
              </a:rPr>
              <a:t> </a:t>
            </a:r>
            <a:r>
              <a:rPr lang="en-GB" sz="2400" spc="-10" dirty="0">
                <a:solidFill>
                  <a:srgbClr val="001F5F"/>
                </a:solidFill>
                <a:cs typeface="Calibri"/>
              </a:rPr>
              <a:t>Challenges</a:t>
            </a:r>
            <a:endParaRPr lang="en-GB" sz="2400" dirty="0">
              <a:cs typeface="Calibri"/>
            </a:endParaRPr>
          </a:p>
          <a:p>
            <a:pPr marL="12700">
              <a:lnSpc>
                <a:spcPct val="100000"/>
              </a:lnSpc>
            </a:pP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332871" y="6197015"/>
            <a:ext cx="2448275" cy="5532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2">
            <a:extLst>
              <a:ext uri="{FF2B5EF4-FFF2-40B4-BE49-F238E27FC236}">
                <a16:creationId xmlns:a16="http://schemas.microsoft.com/office/drawing/2014/main" id="{6022689C-0CDD-4CA8-AB36-B25CE690CA53}"/>
              </a:ext>
            </a:extLst>
          </p:cNvPr>
          <p:cNvSpPr txBox="1"/>
          <p:nvPr/>
        </p:nvSpPr>
        <p:spPr>
          <a:xfrm>
            <a:off x="3917950" y="150918"/>
            <a:ext cx="27120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Hegarty </a:t>
            </a:r>
            <a:r>
              <a:rPr sz="24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Maths</a:t>
            </a:r>
            <a:r>
              <a:rPr sz="2400" b="1" u="heavy" spc="-5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 </a:t>
            </a:r>
            <a:r>
              <a:rPr sz="2400" b="1" u="heavy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Guide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19" name="object 3">
            <a:extLst>
              <a:ext uri="{FF2B5EF4-FFF2-40B4-BE49-F238E27FC236}">
                <a16:creationId xmlns:a16="http://schemas.microsoft.com/office/drawing/2014/main" id="{868CABBF-7DF0-42B2-8BD2-DADBE56CB298}"/>
              </a:ext>
            </a:extLst>
          </p:cNvPr>
          <p:cNvSpPr/>
          <p:nvPr/>
        </p:nvSpPr>
        <p:spPr>
          <a:xfrm>
            <a:off x="6427977" y="1955334"/>
            <a:ext cx="43180" cy="4935855"/>
          </a:xfrm>
          <a:custGeom>
            <a:avLst/>
            <a:gdLst/>
            <a:ahLst/>
            <a:cxnLst/>
            <a:rect l="l" t="t" r="r" b="b"/>
            <a:pathLst>
              <a:path w="43179" h="4935855">
                <a:moveTo>
                  <a:pt x="0" y="0"/>
                </a:moveTo>
                <a:lnTo>
                  <a:pt x="42925" y="4935421"/>
                </a:lnTo>
              </a:path>
            </a:pathLst>
          </a:custGeom>
          <a:ln w="19812">
            <a:solidFill>
              <a:srgbClr val="0000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4">
            <a:extLst>
              <a:ext uri="{FF2B5EF4-FFF2-40B4-BE49-F238E27FC236}">
                <a16:creationId xmlns:a16="http://schemas.microsoft.com/office/drawing/2014/main" id="{A2E2B1B3-5911-41D3-88DF-985F15F1CBA1}"/>
              </a:ext>
            </a:extLst>
          </p:cNvPr>
          <p:cNvSpPr txBox="1"/>
          <p:nvPr/>
        </p:nvSpPr>
        <p:spPr>
          <a:xfrm>
            <a:off x="7145781" y="1787058"/>
            <a:ext cx="2374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Calibri"/>
                <a:cs typeface="Calibri"/>
              </a:rPr>
              <a:t>Need help </a:t>
            </a:r>
            <a:r>
              <a:rPr sz="1800" b="1" spc="-5" dirty="0">
                <a:latin typeface="Calibri"/>
                <a:cs typeface="Calibri"/>
              </a:rPr>
              <a:t>during </a:t>
            </a:r>
            <a:r>
              <a:rPr sz="1800" b="1" dirty="0">
                <a:latin typeface="Calibri"/>
                <a:cs typeface="Calibri"/>
              </a:rPr>
              <a:t>a</a:t>
            </a:r>
            <a:r>
              <a:rPr sz="1800" b="1" spc="-12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quiz?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5">
            <a:extLst>
              <a:ext uri="{FF2B5EF4-FFF2-40B4-BE49-F238E27FC236}">
                <a16:creationId xmlns:a16="http://schemas.microsoft.com/office/drawing/2014/main" id="{1E1360EC-3FAD-4E9E-B052-926A2C3DE79E}"/>
              </a:ext>
            </a:extLst>
          </p:cNvPr>
          <p:cNvSpPr/>
          <p:nvPr/>
        </p:nvSpPr>
        <p:spPr>
          <a:xfrm>
            <a:off x="6800595" y="3320075"/>
            <a:ext cx="2983992" cy="29809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6">
            <a:extLst>
              <a:ext uri="{FF2B5EF4-FFF2-40B4-BE49-F238E27FC236}">
                <a16:creationId xmlns:a16="http://schemas.microsoft.com/office/drawing/2014/main" id="{DDAF3CF1-C3DF-4DA9-B7F7-5A12B224EFFC}"/>
              </a:ext>
            </a:extLst>
          </p:cNvPr>
          <p:cNvSpPr/>
          <p:nvPr/>
        </p:nvSpPr>
        <p:spPr>
          <a:xfrm>
            <a:off x="7601815" y="4852458"/>
            <a:ext cx="2299335" cy="1839595"/>
          </a:xfrm>
          <a:custGeom>
            <a:avLst/>
            <a:gdLst/>
            <a:ahLst/>
            <a:cxnLst/>
            <a:rect l="l" t="t" r="r" b="b"/>
            <a:pathLst>
              <a:path w="2299334" h="1839595">
                <a:moveTo>
                  <a:pt x="697254" y="0"/>
                </a:moveTo>
                <a:lnTo>
                  <a:pt x="751102" y="793877"/>
                </a:lnTo>
                <a:lnTo>
                  <a:pt x="686238" y="806177"/>
                </a:lnTo>
                <a:lnTo>
                  <a:pt x="623618" y="820172"/>
                </a:lnTo>
                <a:lnTo>
                  <a:pt x="563348" y="835794"/>
                </a:lnTo>
                <a:lnTo>
                  <a:pt x="505533" y="852973"/>
                </a:lnTo>
                <a:lnTo>
                  <a:pt x="450278" y="871642"/>
                </a:lnTo>
                <a:lnTo>
                  <a:pt x="397688" y="891731"/>
                </a:lnTo>
                <a:lnTo>
                  <a:pt x="347869" y="913172"/>
                </a:lnTo>
                <a:lnTo>
                  <a:pt x="300924" y="935895"/>
                </a:lnTo>
                <a:lnTo>
                  <a:pt x="256960" y="959834"/>
                </a:lnTo>
                <a:lnTo>
                  <a:pt x="216082" y="984918"/>
                </a:lnTo>
                <a:lnTo>
                  <a:pt x="178395" y="1011079"/>
                </a:lnTo>
                <a:lnTo>
                  <a:pt x="144004" y="1038249"/>
                </a:lnTo>
                <a:lnTo>
                  <a:pt x="113014" y="1066359"/>
                </a:lnTo>
                <a:lnTo>
                  <a:pt x="85530" y="1095340"/>
                </a:lnTo>
                <a:lnTo>
                  <a:pt x="61658" y="1125123"/>
                </a:lnTo>
                <a:lnTo>
                  <a:pt x="25169" y="1186824"/>
                </a:lnTo>
                <a:lnTo>
                  <a:pt x="4388" y="1250911"/>
                </a:lnTo>
                <a:lnTo>
                  <a:pt x="0" y="1314303"/>
                </a:lnTo>
                <a:lnTo>
                  <a:pt x="3451" y="1344531"/>
                </a:lnTo>
                <a:lnTo>
                  <a:pt x="20786" y="1403609"/>
                </a:lnTo>
                <a:lnTo>
                  <a:pt x="51403" y="1460536"/>
                </a:lnTo>
                <a:lnTo>
                  <a:pt x="94551" y="1514937"/>
                </a:lnTo>
                <a:lnTo>
                  <a:pt x="149476" y="1566436"/>
                </a:lnTo>
                <a:lnTo>
                  <a:pt x="181119" y="1590980"/>
                </a:lnTo>
                <a:lnTo>
                  <a:pt x="215426" y="1614658"/>
                </a:lnTo>
                <a:lnTo>
                  <a:pt x="252300" y="1637423"/>
                </a:lnTo>
                <a:lnTo>
                  <a:pt x="291649" y="1659228"/>
                </a:lnTo>
                <a:lnTo>
                  <a:pt x="333377" y="1680026"/>
                </a:lnTo>
                <a:lnTo>
                  <a:pt x="377392" y="1699771"/>
                </a:lnTo>
                <a:lnTo>
                  <a:pt x="423599" y="1718415"/>
                </a:lnTo>
                <a:lnTo>
                  <a:pt x="471904" y="1735912"/>
                </a:lnTo>
                <a:lnTo>
                  <a:pt x="522213" y="1752214"/>
                </a:lnTo>
                <a:lnTo>
                  <a:pt x="574432" y="1767275"/>
                </a:lnTo>
                <a:lnTo>
                  <a:pt x="628466" y="1781047"/>
                </a:lnTo>
                <a:lnTo>
                  <a:pt x="684223" y="1793485"/>
                </a:lnTo>
                <a:lnTo>
                  <a:pt x="741607" y="1804541"/>
                </a:lnTo>
                <a:lnTo>
                  <a:pt x="800525" y="1814167"/>
                </a:lnTo>
                <a:lnTo>
                  <a:pt x="860883" y="1822318"/>
                </a:lnTo>
                <a:lnTo>
                  <a:pt x="922586" y="1828947"/>
                </a:lnTo>
                <a:lnTo>
                  <a:pt x="985541" y="1834005"/>
                </a:lnTo>
                <a:lnTo>
                  <a:pt x="1049654" y="1837447"/>
                </a:lnTo>
                <a:lnTo>
                  <a:pt x="1114830" y="1839226"/>
                </a:lnTo>
                <a:lnTo>
                  <a:pt x="1177940" y="1839322"/>
                </a:lnTo>
                <a:lnTo>
                  <a:pt x="1240263" y="1837836"/>
                </a:lnTo>
                <a:lnTo>
                  <a:pt x="1301708" y="1834809"/>
                </a:lnTo>
                <a:lnTo>
                  <a:pt x="1362184" y="1830281"/>
                </a:lnTo>
                <a:lnTo>
                  <a:pt x="1421601" y="1824292"/>
                </a:lnTo>
                <a:lnTo>
                  <a:pt x="1479869" y="1816881"/>
                </a:lnTo>
                <a:lnTo>
                  <a:pt x="1536898" y="1808089"/>
                </a:lnTo>
                <a:lnTo>
                  <a:pt x="1592597" y="1797955"/>
                </a:lnTo>
                <a:lnTo>
                  <a:pt x="1646877" y="1786519"/>
                </a:lnTo>
                <a:lnTo>
                  <a:pt x="1699646" y="1773821"/>
                </a:lnTo>
                <a:lnTo>
                  <a:pt x="1750814" y="1759901"/>
                </a:lnTo>
                <a:lnTo>
                  <a:pt x="1800292" y="1744799"/>
                </a:lnTo>
                <a:lnTo>
                  <a:pt x="1847989" y="1728555"/>
                </a:lnTo>
                <a:lnTo>
                  <a:pt x="1893815" y="1711208"/>
                </a:lnTo>
                <a:lnTo>
                  <a:pt x="1937679" y="1692798"/>
                </a:lnTo>
                <a:lnTo>
                  <a:pt x="1979490" y="1673366"/>
                </a:lnTo>
                <a:lnTo>
                  <a:pt x="2019160" y="1652951"/>
                </a:lnTo>
                <a:lnTo>
                  <a:pt x="2056598" y="1631593"/>
                </a:lnTo>
                <a:lnTo>
                  <a:pt x="2091712" y="1609332"/>
                </a:lnTo>
                <a:lnTo>
                  <a:pt x="2124414" y="1586208"/>
                </a:lnTo>
                <a:lnTo>
                  <a:pt x="2154612" y="1562261"/>
                </a:lnTo>
                <a:lnTo>
                  <a:pt x="2207137" y="1512056"/>
                </a:lnTo>
                <a:lnTo>
                  <a:pt x="2248566" y="1459036"/>
                </a:lnTo>
                <a:lnTo>
                  <a:pt x="2278176" y="1403520"/>
                </a:lnTo>
                <a:lnTo>
                  <a:pt x="2295245" y="1345828"/>
                </a:lnTo>
                <a:lnTo>
                  <a:pt x="2299002" y="1285640"/>
                </a:lnTo>
                <a:lnTo>
                  <a:pt x="2295550" y="1255412"/>
                </a:lnTo>
                <a:lnTo>
                  <a:pt x="2278215" y="1196335"/>
                </a:lnTo>
                <a:lnTo>
                  <a:pt x="2247598" y="1139409"/>
                </a:lnTo>
                <a:lnTo>
                  <a:pt x="2204451" y="1085011"/>
                </a:lnTo>
                <a:lnTo>
                  <a:pt x="2149526" y="1033514"/>
                </a:lnTo>
                <a:lnTo>
                  <a:pt x="2117882" y="1008971"/>
                </a:lnTo>
                <a:lnTo>
                  <a:pt x="2083576" y="985294"/>
                </a:lnTo>
                <a:lnTo>
                  <a:pt x="2046701" y="962530"/>
                </a:lnTo>
                <a:lnTo>
                  <a:pt x="2007353" y="940726"/>
                </a:lnTo>
                <a:lnTo>
                  <a:pt x="1965624" y="919928"/>
                </a:lnTo>
                <a:lnTo>
                  <a:pt x="1921609" y="900185"/>
                </a:lnTo>
                <a:lnTo>
                  <a:pt x="1875402" y="881541"/>
                </a:lnTo>
                <a:lnTo>
                  <a:pt x="1827097" y="864046"/>
                </a:lnTo>
                <a:lnTo>
                  <a:pt x="1776788" y="847744"/>
                </a:lnTo>
                <a:lnTo>
                  <a:pt x="1724570" y="832684"/>
                </a:lnTo>
                <a:lnTo>
                  <a:pt x="1670535" y="818912"/>
                </a:lnTo>
                <a:lnTo>
                  <a:pt x="1614779" y="806474"/>
                </a:lnTo>
                <a:lnTo>
                  <a:pt x="1557394" y="795419"/>
                </a:lnTo>
                <a:lnTo>
                  <a:pt x="1498476" y="785792"/>
                </a:lnTo>
                <a:lnTo>
                  <a:pt x="1438119" y="777641"/>
                </a:lnTo>
                <a:lnTo>
                  <a:pt x="1376415" y="771012"/>
                </a:lnTo>
                <a:lnTo>
                  <a:pt x="1313460" y="765953"/>
                </a:lnTo>
                <a:lnTo>
                  <a:pt x="1249348" y="762509"/>
                </a:lnTo>
                <a:lnTo>
                  <a:pt x="1184172" y="760730"/>
                </a:lnTo>
                <a:lnTo>
                  <a:pt x="69725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7">
            <a:extLst>
              <a:ext uri="{FF2B5EF4-FFF2-40B4-BE49-F238E27FC236}">
                <a16:creationId xmlns:a16="http://schemas.microsoft.com/office/drawing/2014/main" id="{09E6D0D6-4F21-403C-A18F-AD0660A22E91}"/>
              </a:ext>
            </a:extLst>
          </p:cNvPr>
          <p:cNvSpPr/>
          <p:nvPr/>
        </p:nvSpPr>
        <p:spPr>
          <a:xfrm>
            <a:off x="7601815" y="4852458"/>
            <a:ext cx="2299335" cy="1839595"/>
          </a:xfrm>
          <a:custGeom>
            <a:avLst/>
            <a:gdLst/>
            <a:ahLst/>
            <a:cxnLst/>
            <a:rect l="l" t="t" r="r" b="b"/>
            <a:pathLst>
              <a:path w="2299334" h="1839595">
                <a:moveTo>
                  <a:pt x="697254" y="0"/>
                </a:moveTo>
                <a:lnTo>
                  <a:pt x="1184172" y="760730"/>
                </a:lnTo>
                <a:lnTo>
                  <a:pt x="1249348" y="762509"/>
                </a:lnTo>
                <a:lnTo>
                  <a:pt x="1313460" y="765953"/>
                </a:lnTo>
                <a:lnTo>
                  <a:pt x="1376415" y="771012"/>
                </a:lnTo>
                <a:lnTo>
                  <a:pt x="1438119" y="777641"/>
                </a:lnTo>
                <a:lnTo>
                  <a:pt x="1498476" y="785792"/>
                </a:lnTo>
                <a:lnTo>
                  <a:pt x="1557394" y="795419"/>
                </a:lnTo>
                <a:lnTo>
                  <a:pt x="1614779" y="806474"/>
                </a:lnTo>
                <a:lnTo>
                  <a:pt x="1670535" y="818912"/>
                </a:lnTo>
                <a:lnTo>
                  <a:pt x="1724570" y="832684"/>
                </a:lnTo>
                <a:lnTo>
                  <a:pt x="1776788" y="847744"/>
                </a:lnTo>
                <a:lnTo>
                  <a:pt x="1827097" y="864046"/>
                </a:lnTo>
                <a:lnTo>
                  <a:pt x="1875402" y="881541"/>
                </a:lnTo>
                <a:lnTo>
                  <a:pt x="1921609" y="900185"/>
                </a:lnTo>
                <a:lnTo>
                  <a:pt x="1965624" y="919928"/>
                </a:lnTo>
                <a:lnTo>
                  <a:pt x="2007353" y="940726"/>
                </a:lnTo>
                <a:lnTo>
                  <a:pt x="2046701" y="962530"/>
                </a:lnTo>
                <a:lnTo>
                  <a:pt x="2083576" y="985294"/>
                </a:lnTo>
                <a:lnTo>
                  <a:pt x="2117882" y="1008971"/>
                </a:lnTo>
                <a:lnTo>
                  <a:pt x="2149526" y="1033514"/>
                </a:lnTo>
                <a:lnTo>
                  <a:pt x="2178413" y="1058876"/>
                </a:lnTo>
                <a:lnTo>
                  <a:pt x="2227543" y="1111871"/>
                </a:lnTo>
                <a:lnTo>
                  <a:pt x="2264520" y="1167580"/>
                </a:lnTo>
                <a:lnTo>
                  <a:pt x="2288590" y="1225628"/>
                </a:lnTo>
                <a:lnTo>
                  <a:pt x="2299002" y="1285640"/>
                </a:lnTo>
                <a:lnTo>
                  <a:pt x="2298851" y="1316266"/>
                </a:lnTo>
                <a:lnTo>
                  <a:pt x="2288323" y="1374926"/>
                </a:lnTo>
                <a:lnTo>
                  <a:pt x="2264894" y="1431570"/>
                </a:lnTo>
                <a:lnTo>
                  <a:pt x="2229284" y="1485878"/>
                </a:lnTo>
                <a:lnTo>
                  <a:pt x="2182217" y="1537530"/>
                </a:lnTo>
                <a:lnTo>
                  <a:pt x="2124414" y="1586208"/>
                </a:lnTo>
                <a:lnTo>
                  <a:pt x="2091712" y="1609332"/>
                </a:lnTo>
                <a:lnTo>
                  <a:pt x="2056598" y="1631593"/>
                </a:lnTo>
                <a:lnTo>
                  <a:pt x="2019160" y="1652951"/>
                </a:lnTo>
                <a:lnTo>
                  <a:pt x="1979490" y="1673366"/>
                </a:lnTo>
                <a:lnTo>
                  <a:pt x="1937679" y="1692798"/>
                </a:lnTo>
                <a:lnTo>
                  <a:pt x="1893815" y="1711208"/>
                </a:lnTo>
                <a:lnTo>
                  <a:pt x="1847989" y="1728555"/>
                </a:lnTo>
                <a:lnTo>
                  <a:pt x="1800292" y="1744799"/>
                </a:lnTo>
                <a:lnTo>
                  <a:pt x="1750814" y="1759901"/>
                </a:lnTo>
                <a:lnTo>
                  <a:pt x="1699646" y="1773821"/>
                </a:lnTo>
                <a:lnTo>
                  <a:pt x="1646877" y="1786519"/>
                </a:lnTo>
                <a:lnTo>
                  <a:pt x="1592597" y="1797955"/>
                </a:lnTo>
                <a:lnTo>
                  <a:pt x="1536898" y="1808089"/>
                </a:lnTo>
                <a:lnTo>
                  <a:pt x="1479869" y="1816881"/>
                </a:lnTo>
                <a:lnTo>
                  <a:pt x="1421601" y="1824292"/>
                </a:lnTo>
                <a:lnTo>
                  <a:pt x="1362184" y="1830281"/>
                </a:lnTo>
                <a:lnTo>
                  <a:pt x="1301708" y="1834809"/>
                </a:lnTo>
                <a:lnTo>
                  <a:pt x="1240263" y="1837836"/>
                </a:lnTo>
                <a:lnTo>
                  <a:pt x="1177940" y="1839322"/>
                </a:lnTo>
                <a:lnTo>
                  <a:pt x="1114830" y="1839226"/>
                </a:lnTo>
                <a:lnTo>
                  <a:pt x="1049654" y="1837447"/>
                </a:lnTo>
                <a:lnTo>
                  <a:pt x="985541" y="1834005"/>
                </a:lnTo>
                <a:lnTo>
                  <a:pt x="922586" y="1828947"/>
                </a:lnTo>
                <a:lnTo>
                  <a:pt x="860883" y="1822318"/>
                </a:lnTo>
                <a:lnTo>
                  <a:pt x="800525" y="1814167"/>
                </a:lnTo>
                <a:lnTo>
                  <a:pt x="741607" y="1804541"/>
                </a:lnTo>
                <a:lnTo>
                  <a:pt x="684223" y="1793485"/>
                </a:lnTo>
                <a:lnTo>
                  <a:pt x="628466" y="1781047"/>
                </a:lnTo>
                <a:lnTo>
                  <a:pt x="574432" y="1767275"/>
                </a:lnTo>
                <a:lnTo>
                  <a:pt x="522213" y="1752214"/>
                </a:lnTo>
                <a:lnTo>
                  <a:pt x="471904" y="1735912"/>
                </a:lnTo>
                <a:lnTo>
                  <a:pt x="423599" y="1718415"/>
                </a:lnTo>
                <a:lnTo>
                  <a:pt x="377392" y="1699771"/>
                </a:lnTo>
                <a:lnTo>
                  <a:pt x="333377" y="1680026"/>
                </a:lnTo>
                <a:lnTo>
                  <a:pt x="291649" y="1659228"/>
                </a:lnTo>
                <a:lnTo>
                  <a:pt x="252300" y="1637423"/>
                </a:lnTo>
                <a:lnTo>
                  <a:pt x="215426" y="1614658"/>
                </a:lnTo>
                <a:lnTo>
                  <a:pt x="181119" y="1590980"/>
                </a:lnTo>
                <a:lnTo>
                  <a:pt x="149476" y="1566436"/>
                </a:lnTo>
                <a:lnTo>
                  <a:pt x="120588" y="1541072"/>
                </a:lnTo>
                <a:lnTo>
                  <a:pt x="71458" y="1488076"/>
                </a:lnTo>
                <a:lnTo>
                  <a:pt x="34482" y="1432365"/>
                </a:lnTo>
                <a:lnTo>
                  <a:pt x="10411" y="1374316"/>
                </a:lnTo>
                <a:lnTo>
                  <a:pt x="0" y="1314303"/>
                </a:lnTo>
                <a:lnTo>
                  <a:pt x="151" y="1283677"/>
                </a:lnTo>
                <a:lnTo>
                  <a:pt x="12762" y="1218603"/>
                </a:lnTo>
                <a:lnTo>
                  <a:pt x="41503" y="1155641"/>
                </a:lnTo>
                <a:lnTo>
                  <a:pt x="85530" y="1095340"/>
                </a:lnTo>
                <a:lnTo>
                  <a:pt x="113014" y="1066359"/>
                </a:lnTo>
                <a:lnTo>
                  <a:pt x="144004" y="1038249"/>
                </a:lnTo>
                <a:lnTo>
                  <a:pt x="178395" y="1011079"/>
                </a:lnTo>
                <a:lnTo>
                  <a:pt x="216082" y="984918"/>
                </a:lnTo>
                <a:lnTo>
                  <a:pt x="256960" y="959834"/>
                </a:lnTo>
                <a:lnTo>
                  <a:pt x="300924" y="935895"/>
                </a:lnTo>
                <a:lnTo>
                  <a:pt x="347869" y="913172"/>
                </a:lnTo>
                <a:lnTo>
                  <a:pt x="397688" y="891731"/>
                </a:lnTo>
                <a:lnTo>
                  <a:pt x="450278" y="871642"/>
                </a:lnTo>
                <a:lnTo>
                  <a:pt x="505533" y="852973"/>
                </a:lnTo>
                <a:lnTo>
                  <a:pt x="563348" y="835794"/>
                </a:lnTo>
                <a:lnTo>
                  <a:pt x="623618" y="820172"/>
                </a:lnTo>
                <a:lnTo>
                  <a:pt x="686238" y="806177"/>
                </a:lnTo>
                <a:lnTo>
                  <a:pt x="751102" y="793877"/>
                </a:lnTo>
                <a:lnTo>
                  <a:pt x="697254" y="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8">
            <a:extLst>
              <a:ext uri="{FF2B5EF4-FFF2-40B4-BE49-F238E27FC236}">
                <a16:creationId xmlns:a16="http://schemas.microsoft.com/office/drawing/2014/main" id="{090F66D0-BE72-47A9-8488-60B40AC335A6}"/>
              </a:ext>
            </a:extLst>
          </p:cNvPr>
          <p:cNvSpPr txBox="1"/>
          <p:nvPr/>
        </p:nvSpPr>
        <p:spPr>
          <a:xfrm>
            <a:off x="7926069" y="5808564"/>
            <a:ext cx="16490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2540" algn="ctr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FF0000"/>
                </a:solidFill>
                <a:latin typeface="Calibri"/>
                <a:cs typeface="Calibri"/>
              </a:rPr>
              <a:t>Click ‘Get </a:t>
            </a:r>
            <a:r>
              <a:rPr sz="1100" b="1" spc="-5" dirty="0">
                <a:solidFill>
                  <a:srgbClr val="FF0000"/>
                </a:solidFill>
                <a:latin typeface="Calibri"/>
                <a:cs typeface="Calibri"/>
              </a:rPr>
              <a:t>help’ </a:t>
            </a:r>
            <a:r>
              <a:rPr sz="1100" spc="-5" dirty="0">
                <a:latin typeface="Calibri"/>
                <a:cs typeface="Calibri"/>
              </a:rPr>
              <a:t>during </a:t>
            </a:r>
            <a:r>
              <a:rPr sz="1100" dirty="0">
                <a:latin typeface="Calibri"/>
                <a:cs typeface="Calibri"/>
              </a:rPr>
              <a:t>a  </a:t>
            </a:r>
            <a:r>
              <a:rPr sz="1100" spc="-5" dirty="0">
                <a:latin typeface="Calibri"/>
                <a:cs typeface="Calibri"/>
              </a:rPr>
              <a:t>quiz </a:t>
            </a:r>
            <a:r>
              <a:rPr sz="1100" dirty="0">
                <a:latin typeface="Calibri"/>
                <a:cs typeface="Calibri"/>
              </a:rPr>
              <a:t>and you will </a:t>
            </a:r>
            <a:r>
              <a:rPr sz="1100" spc="-5" dirty="0">
                <a:latin typeface="Calibri"/>
                <a:cs typeface="Calibri"/>
              </a:rPr>
              <a:t>be </a:t>
            </a:r>
            <a:r>
              <a:rPr sz="1100" dirty="0">
                <a:latin typeface="Calibri"/>
                <a:cs typeface="Calibri"/>
              </a:rPr>
              <a:t>taken</a:t>
            </a:r>
            <a:r>
              <a:rPr sz="1100" spc="-114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to  the exact </a:t>
            </a:r>
            <a:r>
              <a:rPr sz="1100" spc="-5" dirty="0">
                <a:latin typeface="Calibri"/>
                <a:cs typeface="Calibri"/>
              </a:rPr>
              <a:t>same </a:t>
            </a:r>
            <a:r>
              <a:rPr sz="1100" dirty="0">
                <a:latin typeface="Calibri"/>
                <a:cs typeface="Calibri"/>
              </a:rPr>
              <a:t>example in  the Hegarty Maths</a:t>
            </a:r>
            <a:r>
              <a:rPr sz="1100" spc="-90" dirty="0">
                <a:latin typeface="Calibri"/>
                <a:cs typeface="Calibri"/>
              </a:rPr>
              <a:t> </a:t>
            </a:r>
            <a:r>
              <a:rPr sz="1100" dirty="0">
                <a:latin typeface="Calibri"/>
                <a:cs typeface="Calibri"/>
              </a:rPr>
              <a:t>video.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5" name="object 9">
            <a:extLst>
              <a:ext uri="{FF2B5EF4-FFF2-40B4-BE49-F238E27FC236}">
                <a16:creationId xmlns:a16="http://schemas.microsoft.com/office/drawing/2014/main" id="{2E5EECF8-1C26-4AE2-AA9A-6B73B98124BD}"/>
              </a:ext>
            </a:extLst>
          </p:cNvPr>
          <p:cNvSpPr txBox="1"/>
          <p:nvPr/>
        </p:nvSpPr>
        <p:spPr>
          <a:xfrm>
            <a:off x="393700" y="599736"/>
            <a:ext cx="9775190" cy="954405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265"/>
              </a:spcBef>
            </a:pPr>
            <a:r>
              <a:rPr sz="1400" spc="-10" dirty="0">
                <a:latin typeface="Calibri"/>
                <a:cs typeface="Calibri"/>
              </a:rPr>
              <a:t>Before </a:t>
            </a:r>
            <a:r>
              <a:rPr sz="1400" spc="-5" dirty="0">
                <a:latin typeface="Calibri"/>
                <a:cs typeface="Calibri"/>
              </a:rPr>
              <a:t>looking </a:t>
            </a:r>
            <a:r>
              <a:rPr sz="1400" spc="-10" dirty="0">
                <a:latin typeface="Calibri"/>
                <a:cs typeface="Calibri"/>
              </a:rPr>
              <a:t>at </a:t>
            </a:r>
            <a:r>
              <a:rPr sz="1400" spc="-5" dirty="0">
                <a:latin typeface="Calibri"/>
                <a:cs typeface="Calibri"/>
              </a:rPr>
              <a:t>your </a:t>
            </a:r>
            <a:r>
              <a:rPr sz="1400" spc="-10" dirty="0">
                <a:latin typeface="Calibri"/>
                <a:cs typeface="Calibri"/>
              </a:rPr>
              <a:t>Remote </a:t>
            </a:r>
            <a:r>
              <a:rPr sz="1400" spc="-5" dirty="0">
                <a:latin typeface="Calibri"/>
                <a:cs typeface="Calibri"/>
              </a:rPr>
              <a:t>Learning Planner read the Hegarty guide </a:t>
            </a:r>
            <a:r>
              <a:rPr sz="1400" dirty="0">
                <a:latin typeface="Calibri"/>
                <a:cs typeface="Calibri"/>
              </a:rPr>
              <a:t>below as </a:t>
            </a:r>
            <a:r>
              <a:rPr sz="1400" spc="-10" dirty="0">
                <a:latin typeface="Calibri"/>
                <a:cs typeface="Calibri"/>
              </a:rPr>
              <a:t>to </a:t>
            </a:r>
            <a:r>
              <a:rPr sz="1400" spc="-5" dirty="0">
                <a:latin typeface="Calibri"/>
                <a:cs typeface="Calibri"/>
              </a:rPr>
              <a:t>how best </a:t>
            </a:r>
            <a:r>
              <a:rPr sz="1400" spc="-10" dirty="0">
                <a:latin typeface="Calibri"/>
                <a:cs typeface="Calibri"/>
              </a:rPr>
              <a:t>to </a:t>
            </a:r>
            <a:r>
              <a:rPr sz="1400" spc="-5" dirty="0">
                <a:latin typeface="Calibri"/>
                <a:cs typeface="Calibri"/>
              </a:rPr>
              <a:t>use Hegarty</a:t>
            </a:r>
            <a:r>
              <a:rPr sz="1400" spc="8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Maths.</a:t>
            </a:r>
            <a:endParaRPr sz="1400">
              <a:latin typeface="Calibri"/>
              <a:cs typeface="Calibri"/>
            </a:endParaRPr>
          </a:p>
          <a:p>
            <a:pPr marL="90805" marR="267335">
              <a:lnSpc>
                <a:spcPct val="100000"/>
              </a:lnSpc>
            </a:pP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Due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to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the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large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volume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of students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in the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country accessing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Hegarty Maths, at times the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site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may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run </a:t>
            </a:r>
            <a:r>
              <a:rPr sz="1400" b="1" i="1" spc="-15" dirty="0">
                <a:solidFill>
                  <a:srgbClr val="006FC0"/>
                </a:solidFill>
                <a:latin typeface="Calibri"/>
                <a:cs typeface="Calibri"/>
              </a:rPr>
              <a:t>slow.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This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will improve </a:t>
            </a:r>
            <a:r>
              <a:rPr sz="1400" b="1" i="1" spc="5" dirty="0">
                <a:solidFill>
                  <a:srgbClr val="006FC0"/>
                </a:solidFill>
                <a:latin typeface="Calibri"/>
                <a:cs typeface="Calibri"/>
              </a:rPr>
              <a:t>as 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his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team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improve their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servers. </a:t>
            </a:r>
            <a:r>
              <a:rPr sz="1400" b="1" i="1" spc="-15" dirty="0">
                <a:solidFill>
                  <a:srgbClr val="006FC0"/>
                </a:solidFill>
                <a:latin typeface="Calibri"/>
                <a:cs typeface="Calibri"/>
              </a:rPr>
              <a:t>However,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if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you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are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experiencing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problems then </a:t>
            </a:r>
            <a:r>
              <a:rPr sz="1400" b="1" i="1" spc="5" dirty="0">
                <a:solidFill>
                  <a:srgbClr val="006FC0"/>
                </a:solidFill>
                <a:latin typeface="Calibri"/>
                <a:cs typeface="Calibri"/>
              </a:rPr>
              <a:t>try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using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the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site after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4pm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when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there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will </a:t>
            </a:r>
            <a:r>
              <a:rPr sz="1400" b="1" i="1" spc="10" dirty="0">
                <a:solidFill>
                  <a:srgbClr val="006FC0"/>
                </a:solidFill>
                <a:latin typeface="Calibri"/>
                <a:cs typeface="Calibri"/>
              </a:rPr>
              <a:t>be  </a:t>
            </a:r>
            <a:r>
              <a:rPr sz="1400" b="1" i="1" spc="-10" dirty="0">
                <a:solidFill>
                  <a:srgbClr val="006FC0"/>
                </a:solidFill>
                <a:latin typeface="Calibri"/>
                <a:cs typeface="Calibri"/>
              </a:rPr>
              <a:t>fewer </a:t>
            </a:r>
            <a:r>
              <a:rPr sz="1400" b="1" i="1" spc="-5" dirty="0">
                <a:solidFill>
                  <a:srgbClr val="006FC0"/>
                </a:solidFill>
                <a:latin typeface="Calibri"/>
                <a:cs typeface="Calibri"/>
              </a:rPr>
              <a:t>students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logged</a:t>
            </a:r>
            <a:r>
              <a:rPr sz="1400" b="1" i="1" spc="-8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1400" b="1" i="1" dirty="0">
                <a:solidFill>
                  <a:srgbClr val="006FC0"/>
                </a:solidFill>
                <a:latin typeface="Calibri"/>
                <a:cs typeface="Calibri"/>
              </a:rPr>
              <a:t>on.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6" name="object 10">
            <a:extLst>
              <a:ext uri="{FF2B5EF4-FFF2-40B4-BE49-F238E27FC236}">
                <a16:creationId xmlns:a16="http://schemas.microsoft.com/office/drawing/2014/main" id="{B446F091-9C2A-4B1D-BBFC-9CBA6B2B647B}"/>
              </a:ext>
            </a:extLst>
          </p:cNvPr>
          <p:cNvSpPr txBox="1">
            <a:spLocks/>
          </p:cNvSpPr>
          <p:nvPr/>
        </p:nvSpPr>
        <p:spPr>
          <a:xfrm>
            <a:off x="9571608" y="131868"/>
            <a:ext cx="651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3600" b="1" i="0" u="heavy">
                <a:solidFill>
                  <a:srgbClr val="001F5F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GB" sz="1800" b="0" i="1" u="none" kern="0" spc="-15">
                <a:solidFill>
                  <a:srgbClr val="000000"/>
                </a:solidFill>
              </a:rPr>
              <a:t>Page</a:t>
            </a:r>
            <a:r>
              <a:rPr lang="en-GB" sz="1800" b="0" i="1" u="none" kern="0" spc="-65">
                <a:solidFill>
                  <a:srgbClr val="000000"/>
                </a:solidFill>
              </a:rPr>
              <a:t> </a:t>
            </a:r>
            <a:r>
              <a:rPr lang="en-GB" sz="1800" b="0" i="1" u="none" kern="0">
                <a:solidFill>
                  <a:srgbClr val="000000"/>
                </a:solidFill>
              </a:rPr>
              <a:t>1</a:t>
            </a:r>
            <a:endParaRPr lang="en-GB" sz="1800" kern="0"/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8852FEEF-7B50-49BA-BC7B-25E94C593770}"/>
              </a:ext>
            </a:extLst>
          </p:cNvPr>
          <p:cNvSpPr/>
          <p:nvPr/>
        </p:nvSpPr>
        <p:spPr>
          <a:xfrm>
            <a:off x="607059" y="1768644"/>
            <a:ext cx="5486400" cy="31668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id="{5E8D7F23-BF98-49D0-AA5F-FAC372B68265}"/>
              </a:ext>
            </a:extLst>
          </p:cNvPr>
          <p:cNvSpPr/>
          <p:nvPr/>
        </p:nvSpPr>
        <p:spPr>
          <a:xfrm>
            <a:off x="418690" y="5233462"/>
            <a:ext cx="5720929" cy="21351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id="{80A15D2C-8785-4AC0-B8E1-2462B45D663B}"/>
              </a:ext>
            </a:extLst>
          </p:cNvPr>
          <p:cNvSpPr/>
          <p:nvPr/>
        </p:nvSpPr>
        <p:spPr>
          <a:xfrm>
            <a:off x="394084" y="4540008"/>
            <a:ext cx="3450590" cy="535305"/>
          </a:xfrm>
          <a:custGeom>
            <a:avLst/>
            <a:gdLst/>
            <a:ahLst/>
            <a:cxnLst/>
            <a:rect l="l" t="t" r="r" b="b"/>
            <a:pathLst>
              <a:path w="3450590" h="535304">
                <a:moveTo>
                  <a:pt x="1604241" y="0"/>
                </a:moveTo>
                <a:lnTo>
                  <a:pt x="1475589" y="704"/>
                </a:lnTo>
                <a:lnTo>
                  <a:pt x="1348791" y="3137"/>
                </a:lnTo>
                <a:lnTo>
                  <a:pt x="1224388" y="7246"/>
                </a:lnTo>
                <a:lnTo>
                  <a:pt x="1102919" y="12977"/>
                </a:lnTo>
                <a:lnTo>
                  <a:pt x="984923" y="20277"/>
                </a:lnTo>
                <a:lnTo>
                  <a:pt x="870941" y="29094"/>
                </a:lnTo>
                <a:lnTo>
                  <a:pt x="761511" y="39373"/>
                </a:lnTo>
                <a:lnTo>
                  <a:pt x="657175" y="51061"/>
                </a:lnTo>
                <a:lnTo>
                  <a:pt x="607085" y="57418"/>
                </a:lnTo>
                <a:lnTo>
                  <a:pt x="558471" y="64106"/>
                </a:lnTo>
                <a:lnTo>
                  <a:pt x="511399" y="71121"/>
                </a:lnTo>
                <a:lnTo>
                  <a:pt x="465939" y="78454"/>
                </a:lnTo>
                <a:lnTo>
                  <a:pt x="422156" y="86100"/>
                </a:lnTo>
                <a:lnTo>
                  <a:pt x="380118" y="94052"/>
                </a:lnTo>
                <a:lnTo>
                  <a:pt x="339894" y="102303"/>
                </a:lnTo>
                <a:lnTo>
                  <a:pt x="301549" y="110846"/>
                </a:lnTo>
                <a:lnTo>
                  <a:pt x="230772" y="128784"/>
                </a:lnTo>
                <a:lnTo>
                  <a:pt x="168325" y="147811"/>
                </a:lnTo>
                <a:lnTo>
                  <a:pt x="114749" y="167876"/>
                </a:lnTo>
                <a:lnTo>
                  <a:pt x="70583" y="188924"/>
                </a:lnTo>
                <a:lnTo>
                  <a:pt x="33466" y="213201"/>
                </a:lnTo>
                <a:lnTo>
                  <a:pt x="2290" y="253314"/>
                </a:lnTo>
                <a:lnTo>
                  <a:pt x="0" y="266587"/>
                </a:lnTo>
                <a:lnTo>
                  <a:pt x="1640" y="279777"/>
                </a:lnTo>
                <a:lnTo>
                  <a:pt x="29434" y="318640"/>
                </a:lnTo>
                <a:lnTo>
                  <a:pt x="66310" y="343756"/>
                </a:lnTo>
                <a:lnTo>
                  <a:pt x="117196" y="368045"/>
                </a:lnTo>
                <a:lnTo>
                  <a:pt x="181519" y="391345"/>
                </a:lnTo>
                <a:lnTo>
                  <a:pt x="218541" y="402572"/>
                </a:lnTo>
                <a:lnTo>
                  <a:pt x="258708" y="413490"/>
                </a:lnTo>
                <a:lnTo>
                  <a:pt x="301949" y="424078"/>
                </a:lnTo>
                <a:lnTo>
                  <a:pt x="348191" y="434315"/>
                </a:lnTo>
                <a:lnTo>
                  <a:pt x="397364" y="444182"/>
                </a:lnTo>
                <a:lnTo>
                  <a:pt x="449396" y="453658"/>
                </a:lnTo>
                <a:lnTo>
                  <a:pt x="504216" y="462722"/>
                </a:lnTo>
                <a:lnTo>
                  <a:pt x="561752" y="471353"/>
                </a:lnTo>
                <a:lnTo>
                  <a:pt x="621932" y="479532"/>
                </a:lnTo>
                <a:lnTo>
                  <a:pt x="684685" y="487237"/>
                </a:lnTo>
                <a:lnTo>
                  <a:pt x="749940" y="494448"/>
                </a:lnTo>
                <a:lnTo>
                  <a:pt x="817625" y="501144"/>
                </a:lnTo>
                <a:lnTo>
                  <a:pt x="887668" y="507306"/>
                </a:lnTo>
                <a:lnTo>
                  <a:pt x="959999" y="512912"/>
                </a:lnTo>
                <a:lnTo>
                  <a:pt x="1034545" y="517941"/>
                </a:lnTo>
                <a:lnTo>
                  <a:pt x="1189998" y="526190"/>
                </a:lnTo>
                <a:lnTo>
                  <a:pt x="1320968" y="530992"/>
                </a:lnTo>
                <a:lnTo>
                  <a:pt x="1451704" y="533905"/>
                </a:lnTo>
                <a:lnTo>
                  <a:pt x="1581666" y="534983"/>
                </a:lnTo>
                <a:lnTo>
                  <a:pt x="1710316" y="534279"/>
                </a:lnTo>
                <a:lnTo>
                  <a:pt x="1837113" y="531846"/>
                </a:lnTo>
                <a:lnTo>
                  <a:pt x="1961517" y="527737"/>
                </a:lnTo>
                <a:lnTo>
                  <a:pt x="2082988" y="522006"/>
                </a:lnTo>
                <a:lnTo>
                  <a:pt x="2200987" y="514705"/>
                </a:lnTo>
                <a:lnTo>
                  <a:pt x="2314972" y="505889"/>
                </a:lnTo>
                <a:lnTo>
                  <a:pt x="2424405" y="495610"/>
                </a:lnTo>
                <a:lnTo>
                  <a:pt x="2528745" y="483921"/>
                </a:lnTo>
                <a:lnTo>
                  <a:pt x="2578837" y="477565"/>
                </a:lnTo>
                <a:lnTo>
                  <a:pt x="2627453" y="470876"/>
                </a:lnTo>
                <a:lnTo>
                  <a:pt x="2674526" y="463862"/>
                </a:lnTo>
                <a:lnTo>
                  <a:pt x="2719988" y="456529"/>
                </a:lnTo>
                <a:lnTo>
                  <a:pt x="2763772" y="448883"/>
                </a:lnTo>
                <a:lnTo>
                  <a:pt x="2805811" y="440931"/>
                </a:lnTo>
                <a:lnTo>
                  <a:pt x="2846036" y="432680"/>
                </a:lnTo>
                <a:lnTo>
                  <a:pt x="2884381" y="424137"/>
                </a:lnTo>
                <a:lnTo>
                  <a:pt x="2955159" y="406199"/>
                </a:lnTo>
                <a:lnTo>
                  <a:pt x="3017604" y="387171"/>
                </a:lnTo>
                <a:lnTo>
                  <a:pt x="3071177" y="367107"/>
                </a:lnTo>
                <a:lnTo>
                  <a:pt x="3115338" y="346059"/>
                </a:lnTo>
                <a:lnTo>
                  <a:pt x="3133721" y="335182"/>
                </a:lnTo>
                <a:lnTo>
                  <a:pt x="3450078" y="287430"/>
                </a:lnTo>
                <a:lnTo>
                  <a:pt x="3172456" y="233328"/>
                </a:lnTo>
                <a:lnTo>
                  <a:pt x="3160112" y="219907"/>
                </a:lnTo>
                <a:lnTo>
                  <a:pt x="3143878" y="206706"/>
                </a:lnTo>
                <a:lnTo>
                  <a:pt x="3100122" y="181039"/>
                </a:lnTo>
                <a:lnTo>
                  <a:pt x="3041951" y="156472"/>
                </a:lnTo>
                <a:lnTo>
                  <a:pt x="2970131" y="133149"/>
                </a:lnTo>
                <a:lnTo>
                  <a:pt x="2929340" y="122000"/>
                </a:lnTo>
                <a:lnTo>
                  <a:pt x="2885425" y="111216"/>
                </a:lnTo>
                <a:lnTo>
                  <a:pt x="2838479" y="100816"/>
                </a:lnTo>
                <a:lnTo>
                  <a:pt x="2788598" y="90819"/>
                </a:lnTo>
                <a:lnTo>
                  <a:pt x="2735879" y="81241"/>
                </a:lnTo>
                <a:lnTo>
                  <a:pt x="2680416" y="72101"/>
                </a:lnTo>
                <a:lnTo>
                  <a:pt x="2622305" y="63418"/>
                </a:lnTo>
                <a:lnTo>
                  <a:pt x="2561642" y="55209"/>
                </a:lnTo>
                <a:lnTo>
                  <a:pt x="2498522" y="47492"/>
                </a:lnTo>
                <a:lnTo>
                  <a:pt x="2433042" y="40286"/>
                </a:lnTo>
                <a:lnTo>
                  <a:pt x="2365296" y="33610"/>
                </a:lnTo>
                <a:lnTo>
                  <a:pt x="2295380" y="27480"/>
                </a:lnTo>
                <a:lnTo>
                  <a:pt x="2149420" y="16933"/>
                </a:lnTo>
                <a:lnTo>
                  <a:pt x="1995928" y="8792"/>
                </a:lnTo>
                <a:lnTo>
                  <a:pt x="1864950" y="3991"/>
                </a:lnTo>
                <a:lnTo>
                  <a:pt x="1734208" y="1077"/>
                </a:lnTo>
                <a:lnTo>
                  <a:pt x="16042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id="{1AB5031A-0291-477A-8180-CABEC735BE4A}"/>
              </a:ext>
            </a:extLst>
          </p:cNvPr>
          <p:cNvSpPr/>
          <p:nvPr/>
        </p:nvSpPr>
        <p:spPr>
          <a:xfrm>
            <a:off x="394084" y="4540008"/>
            <a:ext cx="3450590" cy="535305"/>
          </a:xfrm>
          <a:custGeom>
            <a:avLst/>
            <a:gdLst/>
            <a:ahLst/>
            <a:cxnLst/>
            <a:rect l="l" t="t" r="r" b="b"/>
            <a:pathLst>
              <a:path w="3450590" h="535304">
                <a:moveTo>
                  <a:pt x="3450078" y="287430"/>
                </a:moveTo>
                <a:lnTo>
                  <a:pt x="3133721" y="335182"/>
                </a:lnTo>
                <a:lnTo>
                  <a:pt x="3115338" y="346059"/>
                </a:lnTo>
                <a:lnTo>
                  <a:pt x="3094468" y="356702"/>
                </a:lnTo>
                <a:lnTo>
                  <a:pt x="3045534" y="377265"/>
                </a:lnTo>
                <a:lnTo>
                  <a:pt x="2987457" y="396818"/>
                </a:lnTo>
                <a:lnTo>
                  <a:pt x="2920778" y="415307"/>
                </a:lnTo>
                <a:lnTo>
                  <a:pt x="2846036" y="432680"/>
                </a:lnTo>
                <a:lnTo>
                  <a:pt x="2805811" y="440931"/>
                </a:lnTo>
                <a:lnTo>
                  <a:pt x="2763772" y="448883"/>
                </a:lnTo>
                <a:lnTo>
                  <a:pt x="2719988" y="456529"/>
                </a:lnTo>
                <a:lnTo>
                  <a:pt x="2674526" y="463862"/>
                </a:lnTo>
                <a:lnTo>
                  <a:pt x="2627453" y="470876"/>
                </a:lnTo>
                <a:lnTo>
                  <a:pt x="2578837" y="477565"/>
                </a:lnTo>
                <a:lnTo>
                  <a:pt x="2528745" y="483921"/>
                </a:lnTo>
                <a:lnTo>
                  <a:pt x="2477246" y="489938"/>
                </a:lnTo>
                <a:lnTo>
                  <a:pt x="2424405" y="495610"/>
                </a:lnTo>
                <a:lnTo>
                  <a:pt x="2370292" y="500929"/>
                </a:lnTo>
                <a:lnTo>
                  <a:pt x="2314972" y="505889"/>
                </a:lnTo>
                <a:lnTo>
                  <a:pt x="2258515" y="510483"/>
                </a:lnTo>
                <a:lnTo>
                  <a:pt x="2200987" y="514705"/>
                </a:lnTo>
                <a:lnTo>
                  <a:pt x="2142455" y="518548"/>
                </a:lnTo>
                <a:lnTo>
                  <a:pt x="2082988" y="522006"/>
                </a:lnTo>
                <a:lnTo>
                  <a:pt x="2022653" y="525071"/>
                </a:lnTo>
                <a:lnTo>
                  <a:pt x="1961517" y="527737"/>
                </a:lnTo>
                <a:lnTo>
                  <a:pt x="1899648" y="529998"/>
                </a:lnTo>
                <a:lnTo>
                  <a:pt x="1837113" y="531846"/>
                </a:lnTo>
                <a:lnTo>
                  <a:pt x="1773980" y="533275"/>
                </a:lnTo>
                <a:lnTo>
                  <a:pt x="1710316" y="534279"/>
                </a:lnTo>
                <a:lnTo>
                  <a:pt x="1646189" y="534851"/>
                </a:lnTo>
                <a:lnTo>
                  <a:pt x="1581666" y="534983"/>
                </a:lnTo>
                <a:lnTo>
                  <a:pt x="1516815" y="534670"/>
                </a:lnTo>
                <a:lnTo>
                  <a:pt x="1451704" y="533905"/>
                </a:lnTo>
                <a:lnTo>
                  <a:pt x="1386398" y="532682"/>
                </a:lnTo>
                <a:lnTo>
                  <a:pt x="1320968" y="530992"/>
                </a:lnTo>
                <a:lnTo>
                  <a:pt x="1255478" y="528831"/>
                </a:lnTo>
                <a:lnTo>
                  <a:pt x="1189998" y="526190"/>
                </a:lnTo>
                <a:lnTo>
                  <a:pt x="1111235" y="522375"/>
                </a:lnTo>
                <a:lnTo>
                  <a:pt x="1034545" y="517941"/>
                </a:lnTo>
                <a:lnTo>
                  <a:pt x="959999" y="512912"/>
                </a:lnTo>
                <a:lnTo>
                  <a:pt x="887668" y="507306"/>
                </a:lnTo>
                <a:lnTo>
                  <a:pt x="817625" y="501144"/>
                </a:lnTo>
                <a:lnTo>
                  <a:pt x="749940" y="494448"/>
                </a:lnTo>
                <a:lnTo>
                  <a:pt x="684685" y="487237"/>
                </a:lnTo>
                <a:lnTo>
                  <a:pt x="621932" y="479532"/>
                </a:lnTo>
                <a:lnTo>
                  <a:pt x="561752" y="471353"/>
                </a:lnTo>
                <a:lnTo>
                  <a:pt x="504216" y="462722"/>
                </a:lnTo>
                <a:lnTo>
                  <a:pt x="449396" y="453658"/>
                </a:lnTo>
                <a:lnTo>
                  <a:pt x="397364" y="444182"/>
                </a:lnTo>
                <a:lnTo>
                  <a:pt x="348191" y="434315"/>
                </a:lnTo>
                <a:lnTo>
                  <a:pt x="301949" y="424078"/>
                </a:lnTo>
                <a:lnTo>
                  <a:pt x="258708" y="413490"/>
                </a:lnTo>
                <a:lnTo>
                  <a:pt x="218541" y="402572"/>
                </a:lnTo>
                <a:lnTo>
                  <a:pt x="181519" y="391345"/>
                </a:lnTo>
                <a:lnTo>
                  <a:pt x="117196" y="368045"/>
                </a:lnTo>
                <a:lnTo>
                  <a:pt x="66310" y="343756"/>
                </a:lnTo>
                <a:lnTo>
                  <a:pt x="29434" y="318640"/>
                </a:lnTo>
                <a:lnTo>
                  <a:pt x="1640" y="279777"/>
                </a:lnTo>
                <a:lnTo>
                  <a:pt x="0" y="266587"/>
                </a:lnTo>
                <a:lnTo>
                  <a:pt x="2290" y="253314"/>
                </a:lnTo>
                <a:lnTo>
                  <a:pt x="33466" y="213201"/>
                </a:lnTo>
                <a:lnTo>
                  <a:pt x="70583" y="188924"/>
                </a:lnTo>
                <a:lnTo>
                  <a:pt x="114749" y="167876"/>
                </a:lnTo>
                <a:lnTo>
                  <a:pt x="168325" y="147811"/>
                </a:lnTo>
                <a:lnTo>
                  <a:pt x="230772" y="128784"/>
                </a:lnTo>
                <a:lnTo>
                  <a:pt x="301549" y="110846"/>
                </a:lnTo>
                <a:lnTo>
                  <a:pt x="339894" y="102303"/>
                </a:lnTo>
                <a:lnTo>
                  <a:pt x="380118" y="94052"/>
                </a:lnTo>
                <a:lnTo>
                  <a:pt x="422156" y="86100"/>
                </a:lnTo>
                <a:lnTo>
                  <a:pt x="465939" y="78454"/>
                </a:lnTo>
                <a:lnTo>
                  <a:pt x="511399" y="71121"/>
                </a:lnTo>
                <a:lnTo>
                  <a:pt x="558471" y="64106"/>
                </a:lnTo>
                <a:lnTo>
                  <a:pt x="607085" y="57418"/>
                </a:lnTo>
                <a:lnTo>
                  <a:pt x="657175" y="51061"/>
                </a:lnTo>
                <a:lnTo>
                  <a:pt x="708673" y="45044"/>
                </a:lnTo>
                <a:lnTo>
                  <a:pt x="761511" y="39373"/>
                </a:lnTo>
                <a:lnTo>
                  <a:pt x="815623" y="34054"/>
                </a:lnTo>
                <a:lnTo>
                  <a:pt x="870941" y="29094"/>
                </a:lnTo>
                <a:lnTo>
                  <a:pt x="927396" y="24499"/>
                </a:lnTo>
                <a:lnTo>
                  <a:pt x="984923" y="20277"/>
                </a:lnTo>
                <a:lnTo>
                  <a:pt x="1043453" y="16434"/>
                </a:lnTo>
                <a:lnTo>
                  <a:pt x="1102919" y="12977"/>
                </a:lnTo>
                <a:lnTo>
                  <a:pt x="1163253" y="9912"/>
                </a:lnTo>
                <a:lnTo>
                  <a:pt x="1224388" y="7246"/>
                </a:lnTo>
                <a:lnTo>
                  <a:pt x="1286257" y="4985"/>
                </a:lnTo>
                <a:lnTo>
                  <a:pt x="1348791" y="3137"/>
                </a:lnTo>
                <a:lnTo>
                  <a:pt x="1411924" y="1708"/>
                </a:lnTo>
                <a:lnTo>
                  <a:pt x="1475589" y="704"/>
                </a:lnTo>
                <a:lnTo>
                  <a:pt x="1539717" y="132"/>
                </a:lnTo>
                <a:lnTo>
                  <a:pt x="1604241" y="0"/>
                </a:lnTo>
                <a:lnTo>
                  <a:pt x="1669094" y="312"/>
                </a:lnTo>
                <a:lnTo>
                  <a:pt x="1734208" y="1077"/>
                </a:lnTo>
                <a:lnTo>
                  <a:pt x="1799516" y="2301"/>
                </a:lnTo>
                <a:lnTo>
                  <a:pt x="1864950" y="3991"/>
                </a:lnTo>
                <a:lnTo>
                  <a:pt x="1930443" y="6152"/>
                </a:lnTo>
                <a:lnTo>
                  <a:pt x="1995928" y="8792"/>
                </a:lnTo>
                <a:lnTo>
                  <a:pt x="2073568" y="12553"/>
                </a:lnTo>
                <a:lnTo>
                  <a:pt x="2149420" y="16933"/>
                </a:lnTo>
                <a:lnTo>
                  <a:pt x="2223389" y="21915"/>
                </a:lnTo>
                <a:lnTo>
                  <a:pt x="2295380" y="27480"/>
                </a:lnTo>
                <a:lnTo>
                  <a:pt x="2365296" y="33610"/>
                </a:lnTo>
                <a:lnTo>
                  <a:pt x="2433042" y="40286"/>
                </a:lnTo>
                <a:lnTo>
                  <a:pt x="2498522" y="47492"/>
                </a:lnTo>
                <a:lnTo>
                  <a:pt x="2561642" y="55209"/>
                </a:lnTo>
                <a:lnTo>
                  <a:pt x="2622305" y="63418"/>
                </a:lnTo>
                <a:lnTo>
                  <a:pt x="2680416" y="72101"/>
                </a:lnTo>
                <a:lnTo>
                  <a:pt x="2735879" y="81241"/>
                </a:lnTo>
                <a:lnTo>
                  <a:pt x="2788598" y="90819"/>
                </a:lnTo>
                <a:lnTo>
                  <a:pt x="2838479" y="100816"/>
                </a:lnTo>
                <a:lnTo>
                  <a:pt x="2885425" y="111216"/>
                </a:lnTo>
                <a:lnTo>
                  <a:pt x="2929340" y="122000"/>
                </a:lnTo>
                <a:lnTo>
                  <a:pt x="2970131" y="133149"/>
                </a:lnTo>
                <a:lnTo>
                  <a:pt x="3007699" y="144646"/>
                </a:lnTo>
                <a:lnTo>
                  <a:pt x="3072791" y="168609"/>
                </a:lnTo>
                <a:lnTo>
                  <a:pt x="3123850" y="193744"/>
                </a:lnTo>
                <a:lnTo>
                  <a:pt x="3160112" y="219907"/>
                </a:lnTo>
                <a:lnTo>
                  <a:pt x="3172456" y="233328"/>
                </a:lnTo>
                <a:lnTo>
                  <a:pt x="3450078" y="287430"/>
                </a:lnTo>
                <a:close/>
              </a:path>
            </a:pathLst>
          </a:custGeom>
          <a:ln w="1981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id="{50377944-2AD6-4BE9-84F4-FD51FA4FE130}"/>
              </a:ext>
            </a:extLst>
          </p:cNvPr>
          <p:cNvSpPr txBox="1"/>
          <p:nvPr/>
        </p:nvSpPr>
        <p:spPr>
          <a:xfrm>
            <a:off x="897635" y="4595410"/>
            <a:ext cx="217741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0"/>
              </a:spcBef>
            </a:pPr>
            <a:r>
              <a:rPr sz="900" b="1" spc="-5" dirty="0">
                <a:solidFill>
                  <a:srgbClr val="FF0000"/>
                </a:solidFill>
                <a:latin typeface="Calibri"/>
                <a:cs typeface="Calibri"/>
              </a:rPr>
              <a:t>Show all </a:t>
            </a:r>
            <a:r>
              <a:rPr sz="900" b="1" dirty="0">
                <a:solidFill>
                  <a:srgbClr val="FF0000"/>
                </a:solidFill>
                <a:latin typeface="Calibri"/>
                <a:cs typeface="Calibri"/>
              </a:rPr>
              <a:t>of your </a:t>
            </a:r>
            <a:r>
              <a:rPr sz="900" b="1" spc="-5" dirty="0">
                <a:solidFill>
                  <a:srgbClr val="FF0000"/>
                </a:solidFill>
                <a:latin typeface="Calibri"/>
                <a:cs typeface="Calibri"/>
              </a:rPr>
              <a:t>working out </a:t>
            </a:r>
            <a:r>
              <a:rPr sz="900" dirty="0">
                <a:latin typeface="Calibri"/>
                <a:cs typeface="Calibri"/>
              </a:rPr>
              <a:t>on a </a:t>
            </a:r>
            <a:r>
              <a:rPr sz="900" spc="-5" dirty="0">
                <a:latin typeface="Calibri"/>
                <a:cs typeface="Calibri"/>
              </a:rPr>
              <a:t>separate  piece </a:t>
            </a:r>
            <a:r>
              <a:rPr sz="900" dirty="0">
                <a:latin typeface="Calibri"/>
                <a:cs typeface="Calibri"/>
              </a:rPr>
              <a:t>of </a:t>
            </a:r>
            <a:r>
              <a:rPr sz="900" spc="-5" dirty="0">
                <a:latin typeface="Calibri"/>
                <a:cs typeface="Calibri"/>
              </a:rPr>
              <a:t>paper </a:t>
            </a:r>
            <a:r>
              <a:rPr sz="900" dirty="0">
                <a:latin typeface="Calibri"/>
                <a:cs typeface="Calibri"/>
              </a:rPr>
              <a:t>as </a:t>
            </a:r>
            <a:r>
              <a:rPr sz="900" spc="-5" dirty="0">
                <a:latin typeface="Calibri"/>
                <a:cs typeface="Calibri"/>
              </a:rPr>
              <a:t>this is where </a:t>
            </a:r>
            <a:r>
              <a:rPr sz="900" dirty="0">
                <a:latin typeface="Calibri"/>
                <a:cs typeface="Calibri"/>
              </a:rPr>
              <a:t>most </a:t>
            </a:r>
            <a:r>
              <a:rPr sz="900" spc="-5" dirty="0">
                <a:latin typeface="Calibri"/>
                <a:cs typeface="Calibri"/>
              </a:rPr>
              <a:t>the</a:t>
            </a:r>
            <a:r>
              <a:rPr sz="900" spc="-35" dirty="0">
                <a:latin typeface="Calibri"/>
                <a:cs typeface="Calibri"/>
              </a:rPr>
              <a:t> </a:t>
            </a:r>
            <a:r>
              <a:rPr sz="900" dirty="0">
                <a:latin typeface="Calibri"/>
                <a:cs typeface="Calibri"/>
              </a:rPr>
              <a:t>marks  are </a:t>
            </a:r>
            <a:r>
              <a:rPr sz="900" spc="-5" dirty="0">
                <a:latin typeface="Calibri"/>
                <a:cs typeface="Calibri"/>
              </a:rPr>
              <a:t>awarded in </a:t>
            </a:r>
            <a:r>
              <a:rPr sz="900" dirty="0">
                <a:latin typeface="Calibri"/>
                <a:cs typeface="Calibri"/>
              </a:rPr>
              <a:t>an</a:t>
            </a:r>
            <a:r>
              <a:rPr sz="900" spc="-30" dirty="0">
                <a:latin typeface="Calibri"/>
                <a:cs typeface="Calibri"/>
              </a:rPr>
              <a:t> </a:t>
            </a:r>
            <a:r>
              <a:rPr sz="900" spc="-5" dirty="0">
                <a:latin typeface="Calibri"/>
                <a:cs typeface="Calibri"/>
              </a:rPr>
              <a:t>exam.</a:t>
            </a:r>
            <a:endParaRPr sz="9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6EF434E3-E4EF-400C-A970-2AA7A3674C3A}"/>
              </a:ext>
            </a:extLst>
          </p:cNvPr>
          <p:cNvSpPr txBox="1"/>
          <p:nvPr/>
        </p:nvSpPr>
        <p:spPr>
          <a:xfrm>
            <a:off x="3289300" y="150918"/>
            <a:ext cx="41148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GB" sz="2400" b="1" u="heavy" spc="-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Calibri"/>
                <a:cs typeface="Calibri"/>
              </a:rPr>
              <a:t>Week 3 – Remote Learning Plan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4" name="object 10">
            <a:extLst>
              <a:ext uri="{FF2B5EF4-FFF2-40B4-BE49-F238E27FC236}">
                <a16:creationId xmlns:a16="http://schemas.microsoft.com/office/drawing/2014/main" id="{14DF97ED-3024-4219-BC7E-F32B292CC2DB}"/>
              </a:ext>
            </a:extLst>
          </p:cNvPr>
          <p:cNvSpPr txBox="1">
            <a:spLocks/>
          </p:cNvSpPr>
          <p:nvPr/>
        </p:nvSpPr>
        <p:spPr>
          <a:xfrm>
            <a:off x="9571608" y="131868"/>
            <a:ext cx="651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en-GB" i="1" kern="0" spc="-15" dirty="0">
                <a:solidFill>
                  <a:srgbClr val="000000"/>
                </a:solidFill>
                <a:latin typeface="Calibri"/>
                <a:cs typeface="Calibri"/>
              </a:rPr>
              <a:t>Page</a:t>
            </a:r>
            <a:r>
              <a:rPr lang="en-GB" i="1" kern="0" spc="-65" dirty="0">
                <a:solidFill>
                  <a:srgbClr val="000000"/>
                </a:solidFill>
                <a:latin typeface="Calibri"/>
                <a:cs typeface="Calibri"/>
              </a:rPr>
              <a:t> 2</a:t>
            </a:r>
            <a:endParaRPr lang="en-GB" kern="0" dirty="0">
              <a:solidFill>
                <a:sysClr val="windowText" lastClr="000000"/>
              </a:solidFill>
              <a:latin typeface="Calibri"/>
              <a:cs typeface="Calibri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2B79CA0-F4BD-49B9-AEAD-D387393963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51167"/>
              </p:ext>
            </p:extLst>
          </p:nvPr>
        </p:nvGraphicFramePr>
        <p:xfrm>
          <a:off x="165100" y="824663"/>
          <a:ext cx="10363201" cy="6385767"/>
        </p:xfrm>
        <a:graphic>
          <a:graphicData uri="http://schemas.openxmlformats.org/drawingml/2006/table">
            <a:tbl>
              <a:tblPr/>
              <a:tblGrid>
                <a:gridCol w="723014">
                  <a:extLst>
                    <a:ext uri="{9D8B030D-6E8A-4147-A177-3AD203B41FA5}">
                      <a16:colId xmlns:a16="http://schemas.microsoft.com/office/drawing/2014/main" val="3120026997"/>
                    </a:ext>
                  </a:extLst>
                </a:gridCol>
                <a:gridCol w="562344">
                  <a:extLst>
                    <a:ext uri="{9D8B030D-6E8A-4147-A177-3AD203B41FA5}">
                      <a16:colId xmlns:a16="http://schemas.microsoft.com/office/drawing/2014/main" val="1225717446"/>
                    </a:ext>
                  </a:extLst>
                </a:gridCol>
                <a:gridCol w="4875538">
                  <a:extLst>
                    <a:ext uri="{9D8B030D-6E8A-4147-A177-3AD203B41FA5}">
                      <a16:colId xmlns:a16="http://schemas.microsoft.com/office/drawing/2014/main" val="1836278079"/>
                    </a:ext>
                  </a:extLst>
                </a:gridCol>
                <a:gridCol w="908574">
                  <a:extLst>
                    <a:ext uri="{9D8B030D-6E8A-4147-A177-3AD203B41FA5}">
                      <a16:colId xmlns:a16="http://schemas.microsoft.com/office/drawing/2014/main" val="300325647"/>
                    </a:ext>
                  </a:extLst>
                </a:gridCol>
                <a:gridCol w="1272187">
                  <a:extLst>
                    <a:ext uri="{9D8B030D-6E8A-4147-A177-3AD203B41FA5}">
                      <a16:colId xmlns:a16="http://schemas.microsoft.com/office/drawing/2014/main" val="1717059317"/>
                    </a:ext>
                  </a:extLst>
                </a:gridCol>
                <a:gridCol w="2021544">
                  <a:extLst>
                    <a:ext uri="{9D8B030D-6E8A-4147-A177-3AD203B41FA5}">
                      <a16:colId xmlns:a16="http://schemas.microsoft.com/office/drawing/2014/main" val="3998158075"/>
                    </a:ext>
                  </a:extLst>
                </a:gridCol>
              </a:tblGrid>
              <a:tr h="825269"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Class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Task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Task Description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Hegarty Clip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Learning Map Reference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Relevant 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Link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11908"/>
                  </a:ext>
                </a:extLst>
              </a:tr>
              <a:tr h="27727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8Ma1</a:t>
                      </a:r>
                    </a:p>
                  </a:txBody>
                  <a:tcPr marL="2922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Convert Fractions to Percentages (non calc)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9-2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GB" sz="12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https://hegartymaths.com</a:t>
                      </a:r>
                      <a:endParaRPr lang="en-GB" sz="12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3600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677862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Convert Fractions to Percentages (calc)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76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9-2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266654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Reverse Percentages (non calc)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96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9-7/ 9-8 / 9-9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0029306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Reverse Percentages (calc)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97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9-7/ 9-8 / 9-9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987566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Hegarty </a:t>
                      </a:r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MemRi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Quiz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All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22991"/>
                  </a:ext>
                </a:extLst>
              </a:tr>
              <a:tr h="27727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8Ma2</a:t>
                      </a:r>
                    </a:p>
                  </a:txBody>
                  <a:tcPr marL="2922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Convert Fractions to Percentages (non calc)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9-2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 fontAlgn="ctr"/>
                      <a:r>
                        <a:rPr lang="en-GB" sz="12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https://hegartymaths.com</a:t>
                      </a:r>
                      <a:endParaRPr lang="en-GB" sz="12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3600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220774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Convert Fractions to Percentages (calc)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76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9-2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913006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Reverse Percentages (non calc)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96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9-7/ 9-8 / 9-9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9913269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Reverse Percentages (calc)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97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9-7/ 9-8 / 9-9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9058335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Hegarty </a:t>
                      </a:r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MemRi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Quiz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All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949549"/>
                  </a:ext>
                </a:extLst>
              </a:tr>
              <a:tr h="27727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8Ma3</a:t>
                      </a:r>
                    </a:p>
                  </a:txBody>
                  <a:tcPr marL="2922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Percentage of Amount (non calc)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85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9-4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GB" sz="12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https://hegartymaths.com</a:t>
                      </a:r>
                      <a:endParaRPr lang="en-GB" sz="12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3600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5617459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Percentage of Amount (calc)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87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9-4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664934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Percentage Increase/Decrease (non calc)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88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9-5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115518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Hegarty </a:t>
                      </a:r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MemRi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Quiz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All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329647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TT </a:t>
                      </a:r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Rockstars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https://ttrockstars.com</a:t>
                      </a:r>
                      <a:endParaRPr lang="en-GB" sz="12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3600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969843"/>
                  </a:ext>
                </a:extLst>
              </a:tr>
              <a:tr h="277279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8Ma4</a:t>
                      </a:r>
                    </a:p>
                  </a:txBody>
                  <a:tcPr marL="2922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Percentage of Amount (non calc)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85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9-4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GB" sz="12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https://hegartymaths.com</a:t>
                      </a:r>
                      <a:endParaRPr lang="en-GB" sz="12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3600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5398304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Percentage of Amount (calc)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87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9-4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117023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Percentage Increase/Decrease (non calc)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88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9-5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020297"/>
                  </a:ext>
                </a:extLst>
              </a:tr>
              <a:tr h="27727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Hegarty </a:t>
                      </a:r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MemRi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Quiz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All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7483789"/>
                  </a:ext>
                </a:extLst>
              </a:tr>
              <a:tr h="2921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2000" marR="2922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TT </a:t>
                      </a:r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Rockstars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ctr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72000" marR="3229" marT="3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0" i="0" u="sng" strike="noStrike" dirty="0">
                          <a:solidFill>
                            <a:srgbClr val="0563C1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https://ttrockstars.com</a:t>
                      </a:r>
                      <a:endParaRPr lang="en-GB" sz="12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3600" marT="2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270434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52889" y="368428"/>
            <a:ext cx="6515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i="1" spc="-15" dirty="0">
                <a:latin typeface="Calibri"/>
                <a:cs typeface="Calibri"/>
              </a:rPr>
              <a:t>Page</a:t>
            </a:r>
            <a:r>
              <a:rPr sz="1800" i="1" spc="-65" dirty="0">
                <a:latin typeface="Calibri"/>
                <a:cs typeface="Calibri"/>
              </a:rPr>
              <a:t> </a:t>
            </a:r>
            <a:r>
              <a:rPr lang="en-GB" i="1" spc="-65" dirty="0">
                <a:latin typeface="Calibri"/>
                <a:cs typeface="Calibri"/>
              </a:rPr>
              <a:t>3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19883" y="387478"/>
            <a:ext cx="44646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/>
              <a:t>Extension </a:t>
            </a:r>
            <a:r>
              <a:rPr sz="2400" spc="-5" dirty="0"/>
              <a:t>Activities </a:t>
            </a:r>
            <a:r>
              <a:rPr sz="2400" dirty="0"/>
              <a:t>and</a:t>
            </a:r>
            <a:r>
              <a:rPr sz="2400" spc="-15" dirty="0"/>
              <a:t> </a:t>
            </a:r>
            <a:r>
              <a:rPr sz="2400" spc="-10" dirty="0"/>
              <a:t>Challenges</a:t>
            </a:r>
            <a:endParaRPr sz="2400"/>
          </a:p>
        </p:txBody>
      </p:sp>
      <p:sp>
        <p:nvSpPr>
          <p:cNvPr id="4" name="object 4"/>
          <p:cNvSpPr txBox="1"/>
          <p:nvPr/>
        </p:nvSpPr>
        <p:spPr>
          <a:xfrm>
            <a:off x="467360" y="1106044"/>
            <a:ext cx="9775190" cy="1477010"/>
          </a:xfrm>
          <a:prstGeom prst="rect">
            <a:avLst/>
          </a:prstGeom>
          <a:ln w="9144">
            <a:solidFill>
              <a:srgbClr val="000000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L="90805" marR="2687320">
              <a:lnSpc>
                <a:spcPct val="100000"/>
              </a:lnSpc>
              <a:spcBef>
                <a:spcPts val="235"/>
              </a:spcBef>
            </a:pP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There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are lots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of Extension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Activities and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Challenges on Google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Classroom 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(</a:t>
            </a:r>
            <a:r>
              <a:rPr sz="1800" b="1" i="1" u="heavy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2"/>
              </a:rPr>
              <a:t>www.classroom.google.com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).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90805" marR="141605">
              <a:lnSpc>
                <a:spcPct val="100000"/>
              </a:lnSpc>
            </a:pPr>
            <a:r>
              <a:rPr sz="1800" b="1" i="1" spc="-10" dirty="0">
                <a:solidFill>
                  <a:srgbClr val="006FC0"/>
                </a:solidFill>
                <a:latin typeface="Calibri"/>
                <a:cs typeface="Calibri"/>
              </a:rPr>
              <a:t>Every student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in </a:t>
            </a:r>
            <a:r>
              <a:rPr sz="1800" b="1" i="1" spc="-35" dirty="0">
                <a:solidFill>
                  <a:srgbClr val="006FC0"/>
                </a:solidFill>
                <a:latin typeface="Calibri"/>
                <a:cs typeface="Calibri"/>
              </a:rPr>
              <a:t>Years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7 and 8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have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been </a:t>
            </a:r>
            <a:r>
              <a:rPr sz="1800" b="1" i="1" spc="-10" dirty="0">
                <a:solidFill>
                  <a:srgbClr val="006FC0"/>
                </a:solidFill>
                <a:latin typeface="Calibri"/>
                <a:cs typeface="Calibri"/>
              </a:rPr>
              <a:t>invited </a:t>
            </a:r>
            <a:r>
              <a:rPr sz="1800" b="1" i="1" spc="-15" dirty="0">
                <a:solidFill>
                  <a:srgbClr val="006FC0"/>
                </a:solidFill>
                <a:latin typeface="Calibri"/>
                <a:cs typeface="Calibri"/>
              </a:rPr>
              <a:t>to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the class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using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their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school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email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address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but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you  can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also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join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the class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using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the </a:t>
            </a:r>
            <a:r>
              <a:rPr sz="1800" b="1" i="1" spc="-5" dirty="0">
                <a:solidFill>
                  <a:srgbClr val="006FC0"/>
                </a:solidFill>
                <a:latin typeface="Calibri"/>
                <a:cs typeface="Calibri"/>
              </a:rPr>
              <a:t>following </a:t>
            </a:r>
            <a:r>
              <a:rPr sz="1800" b="1" i="1" spc="-10" dirty="0">
                <a:solidFill>
                  <a:srgbClr val="006FC0"/>
                </a:solidFill>
                <a:latin typeface="Calibri"/>
                <a:cs typeface="Calibri"/>
              </a:rPr>
              <a:t>code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- </a:t>
            </a:r>
            <a:r>
              <a:rPr sz="1800" b="1" i="1" spc="-10" dirty="0">
                <a:solidFill>
                  <a:srgbClr val="FF0000"/>
                </a:solidFill>
                <a:latin typeface="Calibri"/>
                <a:cs typeface="Calibri"/>
              </a:rPr>
              <a:t>onowpq3</a:t>
            </a:r>
            <a:r>
              <a:rPr sz="1800" b="1" i="1" spc="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800" b="1" i="1" dirty="0">
                <a:solidFill>
                  <a:srgbClr val="006FC0"/>
                </a:solidFill>
                <a:latin typeface="Calibri"/>
                <a:cs typeface="Calibri"/>
              </a:rPr>
              <a:t>.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6100" y="2943225"/>
            <a:ext cx="5296535" cy="3810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0" dirty="0">
                <a:latin typeface="Calibri"/>
                <a:cs typeface="Calibri"/>
              </a:rPr>
              <a:t>What’s </a:t>
            </a:r>
            <a:r>
              <a:rPr sz="2400" b="1" dirty="0">
                <a:latin typeface="Calibri"/>
                <a:cs typeface="Calibri"/>
              </a:rPr>
              <a:t>in </a:t>
            </a:r>
            <a:r>
              <a:rPr sz="2400" b="1" spc="-5" dirty="0">
                <a:latin typeface="Calibri"/>
                <a:cs typeface="Calibri"/>
              </a:rPr>
              <a:t>the</a:t>
            </a:r>
            <a:r>
              <a:rPr sz="2400" b="1" spc="2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classroom?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3050">
              <a:latin typeface="Times New Roman"/>
              <a:cs typeface="Times New Roman"/>
            </a:endParaRPr>
          </a:p>
          <a:p>
            <a:pPr marL="437515" indent="-3435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000" b="1" spc="-15" dirty="0">
                <a:latin typeface="Calibri"/>
                <a:cs typeface="Calibri"/>
              </a:rPr>
              <a:t>Weekly </a:t>
            </a:r>
            <a:r>
              <a:rPr sz="2000" b="1" spc="-5" dirty="0">
                <a:latin typeface="Calibri"/>
                <a:cs typeface="Calibri"/>
              </a:rPr>
              <a:t>Maths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Challenge</a:t>
            </a:r>
            <a:endParaRPr sz="2000">
              <a:latin typeface="Calibri"/>
              <a:cs typeface="Calibri"/>
            </a:endParaRPr>
          </a:p>
          <a:p>
            <a:pPr marL="437515" indent="-34353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000" b="1" spc="-5" dirty="0">
                <a:latin typeface="Calibri"/>
                <a:cs typeface="Calibri"/>
              </a:rPr>
              <a:t>Times </a:t>
            </a:r>
            <a:r>
              <a:rPr sz="2000" b="1" spc="-30" dirty="0">
                <a:latin typeface="Calibri"/>
                <a:cs typeface="Calibri"/>
              </a:rPr>
              <a:t>Table </a:t>
            </a:r>
            <a:r>
              <a:rPr sz="2000" b="1" spc="-10" dirty="0">
                <a:latin typeface="Calibri"/>
                <a:cs typeface="Calibri"/>
              </a:rPr>
              <a:t>Rock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Stars</a:t>
            </a:r>
            <a:endParaRPr sz="2000">
              <a:latin typeface="Calibri"/>
              <a:cs typeface="Calibri"/>
            </a:endParaRPr>
          </a:p>
          <a:p>
            <a:pPr marL="437515" indent="-34353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000" b="1" spc="-5" dirty="0">
                <a:latin typeface="Calibri"/>
                <a:cs typeface="Calibri"/>
              </a:rPr>
              <a:t>Daily Maths </a:t>
            </a:r>
            <a:r>
              <a:rPr sz="2000" b="1" dirty="0">
                <a:latin typeface="Calibri"/>
                <a:cs typeface="Calibri"/>
              </a:rPr>
              <a:t>Lessons </a:t>
            </a:r>
            <a:r>
              <a:rPr sz="2000" b="1" spc="-5" dirty="0">
                <a:latin typeface="Calibri"/>
                <a:cs typeface="Calibri"/>
              </a:rPr>
              <a:t>(from White </a:t>
            </a:r>
            <a:r>
              <a:rPr sz="2000" b="1" spc="-10" dirty="0">
                <a:latin typeface="Calibri"/>
                <a:cs typeface="Calibri"/>
              </a:rPr>
              <a:t>Rose</a:t>
            </a:r>
            <a:r>
              <a:rPr sz="2000" b="1" spc="-8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Maths)</a:t>
            </a:r>
            <a:endParaRPr sz="2000">
              <a:latin typeface="Calibri"/>
              <a:cs typeface="Calibri"/>
            </a:endParaRPr>
          </a:p>
          <a:p>
            <a:pPr marL="437515" indent="-34353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000" b="1" spc="-5" dirty="0">
                <a:latin typeface="Calibri"/>
                <a:cs typeface="Calibri"/>
              </a:rPr>
              <a:t>Maths </a:t>
            </a:r>
            <a:r>
              <a:rPr sz="2000" b="1" spc="-10" dirty="0">
                <a:latin typeface="Calibri"/>
                <a:cs typeface="Calibri"/>
              </a:rPr>
              <a:t>Mastery Workbooks</a:t>
            </a:r>
            <a:endParaRPr sz="2000">
              <a:latin typeface="Calibri"/>
              <a:cs typeface="Calibri"/>
            </a:endParaRPr>
          </a:p>
          <a:p>
            <a:pPr marL="437515" indent="-343535">
              <a:lnSpc>
                <a:spcPct val="100000"/>
              </a:lnSpc>
              <a:spcBef>
                <a:spcPts val="1805"/>
              </a:spcBef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000" b="1" spc="-5" dirty="0">
                <a:latin typeface="Calibri"/>
                <a:cs typeface="Calibri"/>
              </a:rPr>
              <a:t>Problem </a:t>
            </a:r>
            <a:r>
              <a:rPr sz="2000" b="1" dirty="0">
                <a:latin typeface="Calibri"/>
                <a:cs typeface="Calibri"/>
              </a:rPr>
              <a:t>Solving </a:t>
            </a:r>
            <a:r>
              <a:rPr sz="2000" b="1" spc="-5" dirty="0">
                <a:latin typeface="Calibri"/>
                <a:cs typeface="Calibri"/>
              </a:rPr>
              <a:t>Extension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b="1" spc="-35" dirty="0">
                <a:latin typeface="Calibri"/>
                <a:cs typeface="Calibri"/>
              </a:rPr>
              <a:t>Tasks</a:t>
            </a:r>
            <a:endParaRPr sz="2000">
              <a:latin typeface="Calibri"/>
              <a:cs typeface="Calibri"/>
            </a:endParaRPr>
          </a:p>
          <a:p>
            <a:pPr marL="437515" indent="-343535">
              <a:lnSpc>
                <a:spcPct val="100000"/>
              </a:lnSpc>
              <a:spcBef>
                <a:spcPts val="1800"/>
              </a:spcBef>
              <a:buFont typeface="Arial"/>
              <a:buChar char="•"/>
              <a:tabLst>
                <a:tab pos="437515" algn="l"/>
                <a:tab pos="438150" algn="l"/>
              </a:tabLst>
            </a:pPr>
            <a:r>
              <a:rPr sz="2000" b="1" spc="-10" dirty="0">
                <a:latin typeface="Calibri"/>
                <a:cs typeface="Calibri"/>
              </a:rPr>
              <a:t>Corbett </a:t>
            </a:r>
            <a:r>
              <a:rPr sz="2000" b="1" spc="-5" dirty="0">
                <a:latin typeface="Calibri"/>
                <a:cs typeface="Calibri"/>
              </a:rPr>
              <a:t>Maths</a:t>
            </a:r>
            <a:r>
              <a:rPr sz="2000" b="1" spc="-20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(5-a-day)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238236" y="5778628"/>
            <a:ext cx="1946148" cy="13045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475</Words>
  <Application>Microsoft Office PowerPoint</Application>
  <PresentationFormat>Custom</PresentationFormat>
  <Paragraphs>127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Year 8 Maths Remote Learning Planner Contents</vt:lpstr>
      <vt:lpstr>PowerPoint Presentation</vt:lpstr>
      <vt:lpstr>PowerPoint Presentation</vt:lpstr>
      <vt:lpstr>Extension Activities and Challenges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8 Maths Remote Learning Planner Contents</dc:title>
  <dc:creator>Cordwell, Simon</dc:creator>
  <cp:lastModifiedBy>administrator</cp:lastModifiedBy>
  <cp:revision>5</cp:revision>
  <dcterms:created xsi:type="dcterms:W3CDTF">2020-04-14T07:58:35Z</dcterms:created>
  <dcterms:modified xsi:type="dcterms:W3CDTF">2020-04-19T16:50:44Z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2020-04-14T00:00:00Z</vt:filetime>
  </property>
</Properties>
</file>