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3" r:id="rId6"/>
    <p:sldId id="259" r:id="rId7"/>
    <p:sldId id="260" r:id="rId8"/>
    <p:sldId id="262" r:id="rId9"/>
    <p:sldId id="261" r:id="rId10"/>
    <p:sldId id="256" r:id="rId11"/>
    <p:sldId id="25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793DC-5FD3-4B0C-9D57-4DBBD40060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1DC600B-3A5C-4D68-AD18-1EEBEE8766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3A35537-F032-46FB-888B-12A431D3E67B}"/>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927598F2-16CD-4260-A31B-327EC38B8B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9B3C0F-9926-42A3-B455-D97737E039A0}"/>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4205423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0D887-CE6A-4B87-8D05-EA576BBB3F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FB8623-F8C1-43A8-AA1B-7445D18DDA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506A9D-AC1F-48F3-BD7F-7D52CF9F3003}"/>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055118C9-5957-4FA1-B958-3CA630266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964942-006E-45FD-B8B8-179042EDD0B4}"/>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29678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8EE3FB-0E8F-412F-83E8-A93EF0E3BF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2B0509-CED6-4FAA-9A50-E83591110A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C6A845-6C76-4AD5-8A1E-4376ACE1ABC0}"/>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05B45A6E-B23A-4503-8AE5-E80571E485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364DD4-C4F8-4CBF-84B3-5A14E94D83E0}"/>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433569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D09C-B5AE-4785-B327-EE9F7B99AD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1CB5DB-AC59-4A87-8F08-DF757448A0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39BC47-5F24-4E47-98BE-7441F3D944B8}"/>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83FB3ACD-DA7A-48E2-BD53-5B72F60113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61A2F5-D853-4BF6-9916-1BA3724D3669}"/>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157379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8C2EB-20B6-41F7-97B1-6104DCE548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5FAD4A-6B9E-4105-9BCF-B887742372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2E2D2E-FFEE-4770-9470-003745FF0137}"/>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02314F21-1EAE-4238-BA81-414916A785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F73369-C997-4EA7-8892-EF93C738AC52}"/>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129905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3C61B-321A-4E1C-8B2B-EA730A587A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78EF91-C7DE-4CA7-BF6F-6A1E9372E6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BB8F0DE-4082-4ECC-8B79-38BF94A03E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07C53CD-22B5-4CFD-847A-BE8FE86860FE}"/>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6" name="Footer Placeholder 5">
            <a:extLst>
              <a:ext uri="{FF2B5EF4-FFF2-40B4-BE49-F238E27FC236}">
                <a16:creationId xmlns:a16="http://schemas.microsoft.com/office/drawing/2014/main" id="{F4840153-140D-496F-A1BA-139711F801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372710-5E9B-4933-9115-17C2B9297A40}"/>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206520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7DF60-B66A-44A1-8321-5573464CCE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350FA-C36C-4C77-B26C-E6AC8421AB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BE6CC0-9DB5-4C00-8420-FA5B49B146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CDAD2E-DB40-48A0-A9FA-2F7DF695D2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EDAD5A-EF0D-4F34-860A-1B88B6D6D7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52917C4-C1D3-406E-A3F6-35252F21FC4C}"/>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8" name="Footer Placeholder 7">
            <a:extLst>
              <a:ext uri="{FF2B5EF4-FFF2-40B4-BE49-F238E27FC236}">
                <a16:creationId xmlns:a16="http://schemas.microsoft.com/office/drawing/2014/main" id="{A233BD50-D980-424E-9174-177904B820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9F10C9-C93D-45E9-ACAC-21B365153865}"/>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371229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8D8B-FE56-4A61-92AC-48C8281761D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68573F3-FFBF-45BC-9F01-CA3B19A27E96}"/>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4" name="Footer Placeholder 3">
            <a:extLst>
              <a:ext uri="{FF2B5EF4-FFF2-40B4-BE49-F238E27FC236}">
                <a16:creationId xmlns:a16="http://schemas.microsoft.com/office/drawing/2014/main" id="{6B767F8E-FE81-450E-BEC0-4470A08CAF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A3E77F-F04A-458C-8971-0D91DCC849E2}"/>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3340254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783E46-C791-483E-8CEF-2ED33ADEA684}"/>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3" name="Footer Placeholder 2">
            <a:extLst>
              <a:ext uri="{FF2B5EF4-FFF2-40B4-BE49-F238E27FC236}">
                <a16:creationId xmlns:a16="http://schemas.microsoft.com/office/drawing/2014/main" id="{15DA444A-790A-44AF-813D-1E0FD0B067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8D70725-452E-459E-867B-797004C78770}"/>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3656907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DDA5D-B543-476D-ADF9-43014C047E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1CDF1C-E9F0-4413-B903-A4B11CB63D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36E9A4-C6BB-49A2-B062-5AF587D028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DB35E9-A314-4A63-B2E0-BD6E6F4ECAB5}"/>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6" name="Footer Placeholder 5">
            <a:extLst>
              <a:ext uri="{FF2B5EF4-FFF2-40B4-BE49-F238E27FC236}">
                <a16:creationId xmlns:a16="http://schemas.microsoft.com/office/drawing/2014/main" id="{5F4B1B68-2BB5-48FD-91D6-4D9DA7D928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93BDEC-5C17-46C7-BFD5-18266088C88E}"/>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1056032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0BE5D-5E0F-4871-B4AB-86E0B76288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CF1660-C1AF-465B-88DD-E02076587A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CEA627-A78A-4719-AA6F-DCE8B2A99C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02F467-C5AE-4D79-BC3B-C287D0D7D344}"/>
              </a:ext>
            </a:extLst>
          </p:cNvPr>
          <p:cNvSpPr>
            <a:spLocks noGrp="1"/>
          </p:cNvSpPr>
          <p:nvPr>
            <p:ph type="dt" sz="half" idx="10"/>
          </p:nvPr>
        </p:nvSpPr>
        <p:spPr/>
        <p:txBody>
          <a:bodyPr/>
          <a:lstStyle/>
          <a:p>
            <a:fld id="{56F65141-B6C9-4B6D-8A2C-C28F597FD07C}" type="datetimeFigureOut">
              <a:rPr lang="en-GB" smtClean="0"/>
              <a:t>19/08/2020</a:t>
            </a:fld>
            <a:endParaRPr lang="en-GB"/>
          </a:p>
        </p:txBody>
      </p:sp>
      <p:sp>
        <p:nvSpPr>
          <p:cNvPr id="6" name="Footer Placeholder 5">
            <a:extLst>
              <a:ext uri="{FF2B5EF4-FFF2-40B4-BE49-F238E27FC236}">
                <a16:creationId xmlns:a16="http://schemas.microsoft.com/office/drawing/2014/main" id="{4D21C40E-5E85-4C62-B8A9-072974C9B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23EF0D-998C-4D4E-9B95-8CC83CE8AFF3}"/>
              </a:ext>
            </a:extLst>
          </p:cNvPr>
          <p:cNvSpPr>
            <a:spLocks noGrp="1"/>
          </p:cNvSpPr>
          <p:nvPr>
            <p:ph type="sldNum" sz="quarter" idx="12"/>
          </p:nvPr>
        </p:nvSpPr>
        <p:spPr/>
        <p:txBody>
          <a:bodyPr/>
          <a:lstStyle/>
          <a:p>
            <a:fld id="{014D3C51-3ADD-4551-A6F0-6BE5A813AFBA}" type="slidenum">
              <a:rPr lang="en-GB" smtClean="0"/>
              <a:t>‹#›</a:t>
            </a:fld>
            <a:endParaRPr lang="en-GB"/>
          </a:p>
        </p:txBody>
      </p:sp>
    </p:spTree>
    <p:extLst>
      <p:ext uri="{BB962C8B-B14F-4D97-AF65-F5344CB8AC3E}">
        <p14:creationId xmlns:p14="http://schemas.microsoft.com/office/powerpoint/2010/main" val="135212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F467E-9F4D-431F-8903-8F01A6750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45C5B7-E32A-49DD-AFFA-51FCFAE965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9D284A-21DB-4A28-8EC5-664161B47D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65141-B6C9-4B6D-8A2C-C28F597FD07C}" type="datetimeFigureOut">
              <a:rPr lang="en-GB" smtClean="0"/>
              <a:t>19/08/2020</a:t>
            </a:fld>
            <a:endParaRPr lang="en-GB"/>
          </a:p>
        </p:txBody>
      </p:sp>
      <p:sp>
        <p:nvSpPr>
          <p:cNvPr id="5" name="Footer Placeholder 4">
            <a:extLst>
              <a:ext uri="{FF2B5EF4-FFF2-40B4-BE49-F238E27FC236}">
                <a16:creationId xmlns:a16="http://schemas.microsoft.com/office/drawing/2014/main" id="{2FEEE0ED-5D88-4237-9E52-BC717CB47E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5DDC9FE-2739-4BC6-B9A6-293F7311C1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D3C51-3ADD-4551-A6F0-6BE5A813AFBA}" type="slidenum">
              <a:rPr lang="en-GB" smtClean="0"/>
              <a:t>‹#›</a:t>
            </a:fld>
            <a:endParaRPr lang="en-GB"/>
          </a:p>
        </p:txBody>
      </p:sp>
    </p:spTree>
    <p:extLst>
      <p:ext uri="{BB962C8B-B14F-4D97-AF65-F5344CB8AC3E}">
        <p14:creationId xmlns:p14="http://schemas.microsoft.com/office/powerpoint/2010/main" val="1366560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portal.bolton-sfc.ac.uk/Members/Online-Enrolmen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burycollege.ac.uk/apply-now/apply-onlin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nationalcareersservice.eventbrite.co.uk/"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mailto:Admissions@salfordcc.ac.uk" TargetMode="External"/><Relationship Id="rId2" Type="http://schemas.openxmlformats.org/officeDocument/2006/relationships/hyperlink" Target="http://www.salfordcc.ac.uk/" TargetMode="External"/><Relationship Id="rId1" Type="http://schemas.openxmlformats.org/officeDocument/2006/relationships/slideLayout" Target="../slideLayouts/slideLayout7.xml"/><Relationship Id="rId5" Type="http://schemas.openxmlformats.org/officeDocument/2006/relationships/hyperlink" Target="mailto:noreply@salfordcc.ac.uk" TargetMode="External"/><Relationship Id="rId4" Type="http://schemas.openxmlformats.org/officeDocument/2006/relationships/hyperlink" Target="mailto:Enrol@salfordcc.ac.uk"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mailto:applications@wigan-leigh.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4530E03-3EA6-4A9D-82F6-504446078209}"/>
              </a:ext>
            </a:extLst>
          </p:cNvPr>
          <p:cNvSpPr/>
          <p:nvPr/>
        </p:nvSpPr>
        <p:spPr>
          <a:xfrm>
            <a:off x="147084" y="166568"/>
            <a:ext cx="11897832" cy="6586418"/>
          </a:xfrm>
          <a:prstGeom prst="rect">
            <a:avLst/>
          </a:prstGeom>
        </p:spPr>
        <p:txBody>
          <a:bodyPr wrap="square">
            <a:spAutoFit/>
          </a:bodyPr>
          <a:lstStyle/>
          <a:p>
            <a:r>
              <a:rPr lang="en-GB" sz="2000" b="1" i="0" u="none" strike="noStrike" baseline="0" dirty="0">
                <a:solidFill>
                  <a:srgbClr val="000000"/>
                </a:solidFill>
                <a:latin typeface="+mj-lt"/>
              </a:rPr>
              <a:t>Bolton College</a:t>
            </a:r>
            <a:endParaRPr lang="en-GB" b="1" i="0" u="none" strike="noStrike" baseline="0" dirty="0">
              <a:solidFill>
                <a:srgbClr val="000000"/>
              </a:solidFill>
              <a:latin typeface="+mj-lt"/>
            </a:endParaRPr>
          </a:p>
          <a:p>
            <a:endParaRPr lang="en-GB" sz="1200" dirty="0">
              <a:solidFill>
                <a:srgbClr val="000000"/>
              </a:solidFill>
              <a:latin typeface="+mj-lt"/>
            </a:endParaRPr>
          </a:p>
          <a:p>
            <a:r>
              <a:rPr lang="en-GB" sz="1200" b="1" dirty="0"/>
              <a:t>Guidance for Year 11 Pupils on GCSE Results Day</a:t>
            </a:r>
          </a:p>
          <a:p>
            <a:r>
              <a:rPr lang="en-GB" b="1" dirty="0"/>
              <a:t> </a:t>
            </a:r>
            <a:endParaRPr lang="en-GB" sz="1200" b="0" i="0" u="none" strike="noStrike" baseline="0" dirty="0">
              <a:solidFill>
                <a:srgbClr val="000000"/>
              </a:solidFill>
              <a:latin typeface="+mj-lt"/>
            </a:endParaRPr>
          </a:p>
          <a:p>
            <a:r>
              <a:rPr lang="en-GB" sz="1200" b="1" dirty="0">
                <a:solidFill>
                  <a:srgbClr val="000000"/>
                </a:solidFill>
                <a:latin typeface="+mj-lt"/>
              </a:rPr>
              <a:t>Don’t delay, enrol online today </a:t>
            </a:r>
            <a:endParaRPr lang="en-GB" sz="1200" dirty="0">
              <a:solidFill>
                <a:srgbClr val="000000"/>
              </a:solidFill>
              <a:latin typeface="+mj-lt"/>
            </a:endParaRPr>
          </a:p>
          <a:p>
            <a:r>
              <a:rPr lang="en-GB" sz="1200" dirty="0">
                <a:solidFill>
                  <a:srgbClr val="000000"/>
                </a:solidFill>
                <a:latin typeface="+mj-lt"/>
              </a:rPr>
              <a:t>If you have applied, been interviewed and offered a place, the best way to complete your enrolment and confirm your place is to log in to your Learner Hub Account (https://applications.boltoncollege.ac.uk) and do everything online including uploading a pic of your GCSE results, checking your contact details and uploading your face for your College ID Card. </a:t>
            </a:r>
          </a:p>
          <a:p>
            <a:r>
              <a:rPr lang="en-GB" sz="1200" dirty="0">
                <a:solidFill>
                  <a:srgbClr val="000000"/>
                </a:solidFill>
                <a:latin typeface="+mj-lt"/>
              </a:rPr>
              <a:t>We have been sending emails about how to enrol online over the Summer and the final one was sent between Monday 17 August and Wednesday 19 August from learner.hub@boltoncc.ac.uk If you haven’t received your copy please email change@boltoncc.ac.uk and provide your full name, date of birth and, if you know it, your Bolton College ID number. Please tell us your new email address so we can update your learner record and resend your email. </a:t>
            </a:r>
          </a:p>
          <a:p>
            <a:endParaRPr lang="en-GB" sz="1200" dirty="0">
              <a:solidFill>
                <a:srgbClr val="000000"/>
              </a:solidFill>
              <a:latin typeface="+mj-lt"/>
            </a:endParaRPr>
          </a:p>
          <a:p>
            <a:r>
              <a:rPr lang="en-GB" sz="1200" b="1" dirty="0">
                <a:solidFill>
                  <a:srgbClr val="000000"/>
                </a:solidFill>
                <a:latin typeface="+mj-lt"/>
              </a:rPr>
              <a:t>Not yet applied? </a:t>
            </a:r>
            <a:endParaRPr lang="en-GB" sz="1200" dirty="0">
              <a:solidFill>
                <a:srgbClr val="000000"/>
              </a:solidFill>
              <a:latin typeface="+mj-lt"/>
            </a:endParaRPr>
          </a:p>
          <a:p>
            <a:r>
              <a:rPr lang="en-GB" sz="1200" dirty="0">
                <a:solidFill>
                  <a:srgbClr val="000000"/>
                </a:solidFill>
                <a:latin typeface="+mj-lt"/>
              </a:rPr>
              <a:t>It is not too late - you can do this online via our website – www.boltoncc.ac.uk Find the course you are interested in and then click the ‘apply’ button. We’ll ask you to set up a Learner Hub Account to apply and you will use the same account to enrol online too. </a:t>
            </a:r>
          </a:p>
          <a:p>
            <a:endParaRPr lang="en-GB" sz="1200" dirty="0">
              <a:solidFill>
                <a:srgbClr val="000000"/>
              </a:solidFill>
              <a:latin typeface="+mj-lt"/>
            </a:endParaRPr>
          </a:p>
          <a:p>
            <a:r>
              <a:rPr lang="en-GB" sz="1200" b="1" dirty="0">
                <a:solidFill>
                  <a:srgbClr val="000000"/>
                </a:solidFill>
                <a:latin typeface="+mj-lt"/>
              </a:rPr>
              <a:t>Applied but not yet had an interview? </a:t>
            </a:r>
            <a:endParaRPr lang="en-GB" sz="1200" dirty="0">
              <a:solidFill>
                <a:srgbClr val="000000"/>
              </a:solidFill>
              <a:latin typeface="+mj-lt"/>
            </a:endParaRPr>
          </a:p>
          <a:p>
            <a:r>
              <a:rPr lang="en-GB" sz="1200" dirty="0">
                <a:solidFill>
                  <a:srgbClr val="000000"/>
                </a:solidFill>
                <a:latin typeface="+mj-lt"/>
              </a:rPr>
              <a:t>When you apply we’ll send you a text with a link to book an interview but if you don’t get it within 3 days of applying, please contact our Admissions Team via change@boltoncc.ac.uk </a:t>
            </a:r>
          </a:p>
          <a:p>
            <a:r>
              <a:rPr lang="en-GB" sz="1200" dirty="0">
                <a:solidFill>
                  <a:srgbClr val="000000"/>
                </a:solidFill>
                <a:latin typeface="+mj-lt"/>
              </a:rPr>
              <a:t>We are encouraging people to book a phone interview but we do have a limited number of interviews at our Deane Road Campus. </a:t>
            </a:r>
            <a:r>
              <a:rPr lang="en-GB" sz="1200" b="1" i="1" dirty="0">
                <a:solidFill>
                  <a:srgbClr val="000000"/>
                </a:solidFill>
                <a:latin typeface="+mj-lt"/>
              </a:rPr>
              <a:t>Please do not visit us without booking an interview first. </a:t>
            </a:r>
          </a:p>
          <a:p>
            <a:endParaRPr lang="en-GB" sz="1200" dirty="0">
              <a:solidFill>
                <a:srgbClr val="000000"/>
              </a:solidFill>
              <a:latin typeface="+mj-lt"/>
            </a:endParaRPr>
          </a:p>
          <a:p>
            <a:r>
              <a:rPr lang="en-GB" sz="1200" b="1" dirty="0">
                <a:solidFill>
                  <a:srgbClr val="000000"/>
                </a:solidFill>
                <a:latin typeface="+mj-lt"/>
              </a:rPr>
              <a:t>Been offered a place but do not have the entry requirements for the course? </a:t>
            </a:r>
            <a:endParaRPr lang="en-GB" sz="1200" dirty="0">
              <a:solidFill>
                <a:srgbClr val="000000"/>
              </a:solidFill>
              <a:latin typeface="+mj-lt"/>
            </a:endParaRPr>
          </a:p>
          <a:p>
            <a:r>
              <a:rPr lang="en-GB" sz="1200" dirty="0">
                <a:solidFill>
                  <a:srgbClr val="000000"/>
                </a:solidFill>
                <a:latin typeface="+mj-lt"/>
              </a:rPr>
              <a:t>Don’t panic! We will still have a course for you. If you would like stay in the area you applied for all you need to do is log on to your Learner Hub Account (https://applications.boltoncollege.ac.uk) and upload your GCSE results pic. A Tutor will then ring you to discuss your course options. Please note that our number may show as Private/Withheld/Unknown. </a:t>
            </a:r>
          </a:p>
          <a:p>
            <a:r>
              <a:rPr lang="en-GB" sz="1200" dirty="0">
                <a:solidFill>
                  <a:srgbClr val="000000"/>
                </a:solidFill>
                <a:latin typeface="+mj-lt"/>
              </a:rPr>
              <a:t>If you would like to change your subject please email change@boltoncc.ac.uk with your name and College ID number so they can send you a link to book an interview with your new area. </a:t>
            </a:r>
          </a:p>
          <a:p>
            <a:endParaRPr lang="en-GB" sz="1200" dirty="0">
              <a:solidFill>
                <a:srgbClr val="000000"/>
              </a:solidFill>
              <a:latin typeface="+mj-lt"/>
            </a:endParaRPr>
          </a:p>
          <a:p>
            <a:r>
              <a:rPr lang="en-GB" sz="1200" b="1" dirty="0">
                <a:solidFill>
                  <a:srgbClr val="000000"/>
                </a:solidFill>
                <a:latin typeface="+mj-lt"/>
              </a:rPr>
              <a:t>Unable to complete the online enrolment form? </a:t>
            </a:r>
            <a:endParaRPr lang="en-GB" sz="1200" dirty="0">
              <a:solidFill>
                <a:srgbClr val="000000"/>
              </a:solidFill>
              <a:latin typeface="+mj-lt"/>
            </a:endParaRPr>
          </a:p>
          <a:p>
            <a:r>
              <a:rPr lang="en-GB" sz="1200" dirty="0">
                <a:solidFill>
                  <a:srgbClr val="000000"/>
                </a:solidFill>
                <a:latin typeface="+mj-lt"/>
              </a:rPr>
              <a:t>To ensure social distancing and to keep everyone safe there are only a very small number of enrolment appointments in college this year. If you have access to an electronic device but need some assistance completing your enrolment, please contact our Learner Hub Team via </a:t>
            </a:r>
            <a:r>
              <a:rPr lang="en-GB" sz="1200" dirty="0" err="1">
                <a:solidFill>
                  <a:srgbClr val="000000"/>
                </a:solidFill>
                <a:latin typeface="+mj-lt"/>
              </a:rPr>
              <a:t>livechat</a:t>
            </a:r>
            <a:r>
              <a:rPr lang="en-GB" sz="1200" dirty="0">
                <a:solidFill>
                  <a:srgbClr val="000000"/>
                </a:solidFill>
                <a:latin typeface="+mj-lt"/>
              </a:rPr>
              <a:t> from any screen in your Learner Hub Account (https://applications.boltoncollege.ac.uk) or by emailing learner.hub@boltoncc.ac.uk </a:t>
            </a:r>
          </a:p>
          <a:p>
            <a:r>
              <a:rPr lang="en-GB" sz="1200" dirty="0">
                <a:solidFill>
                  <a:srgbClr val="000000"/>
                </a:solidFill>
                <a:latin typeface="+mj-lt"/>
              </a:rPr>
              <a:t>However, if you have no way of accessing an online device and can only enrol face to face, please telephone us on 01204 48 2000 and we will book you an appointment to come in to our Deane Road Campus to enrol. You will need to bring your GCSE results with you. </a:t>
            </a:r>
          </a:p>
          <a:p>
            <a:endParaRPr lang="en-GB" sz="1200" dirty="0">
              <a:solidFill>
                <a:srgbClr val="000000"/>
              </a:solidFill>
              <a:latin typeface="+mj-lt"/>
            </a:endParaRPr>
          </a:p>
          <a:p>
            <a:r>
              <a:rPr lang="en-GB" sz="1200" b="1" dirty="0">
                <a:solidFill>
                  <a:srgbClr val="000000"/>
                </a:solidFill>
                <a:latin typeface="+mj-lt"/>
              </a:rPr>
              <a:t>Please note that the easiest and safest thing to do is to enrol online and our Learner Hub Team will be able to assist to do this. </a:t>
            </a:r>
            <a:endParaRPr lang="en-GB" sz="1200" dirty="0">
              <a:latin typeface="+mj-lt"/>
            </a:endParaRPr>
          </a:p>
        </p:txBody>
      </p:sp>
    </p:spTree>
    <p:extLst>
      <p:ext uri="{BB962C8B-B14F-4D97-AF65-F5344CB8AC3E}">
        <p14:creationId xmlns:p14="http://schemas.microsoft.com/office/powerpoint/2010/main" val="1659430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1C6515-486D-4DF2-B472-07B70A59939C}"/>
              </a:ext>
            </a:extLst>
          </p:cNvPr>
          <p:cNvSpPr/>
          <p:nvPr/>
        </p:nvSpPr>
        <p:spPr>
          <a:xfrm>
            <a:off x="88604" y="106326"/>
            <a:ext cx="12103396" cy="6863417"/>
          </a:xfrm>
          <a:prstGeom prst="rect">
            <a:avLst/>
          </a:prstGeom>
        </p:spPr>
        <p:txBody>
          <a:bodyPr wrap="square">
            <a:spAutoFit/>
          </a:bodyPr>
          <a:lstStyle/>
          <a:p>
            <a:pPr fontAlgn="base"/>
            <a:r>
              <a:rPr lang="en-GB" sz="2000" b="1" i="0" dirty="0">
                <a:effectLst/>
                <a:latin typeface="+mj-lt"/>
              </a:rPr>
              <a:t>Bolton 6</a:t>
            </a:r>
            <a:r>
              <a:rPr lang="en-GB" sz="2000" b="1" i="0" baseline="30000" dirty="0">
                <a:effectLst/>
                <a:latin typeface="+mj-lt"/>
              </a:rPr>
              <a:t>th</a:t>
            </a:r>
            <a:r>
              <a:rPr lang="en-GB" sz="2000" b="1" i="0" dirty="0">
                <a:effectLst/>
                <a:latin typeface="+mj-lt"/>
              </a:rPr>
              <a:t> Form College</a:t>
            </a:r>
          </a:p>
          <a:p>
            <a:pPr fontAlgn="base"/>
            <a:endParaRPr lang="en-GB" sz="1200" b="0" i="0" dirty="0">
              <a:solidFill>
                <a:srgbClr val="333333"/>
              </a:solidFill>
              <a:effectLst/>
              <a:latin typeface="+mj-lt"/>
            </a:endParaRPr>
          </a:p>
          <a:p>
            <a:pPr fontAlgn="base"/>
            <a:r>
              <a:rPr lang="en-GB" sz="1150" b="0" i="0" dirty="0">
                <a:solidFill>
                  <a:srgbClr val="333333"/>
                </a:solidFill>
                <a:effectLst/>
                <a:latin typeface="+mj-lt"/>
              </a:rPr>
              <a:t>All students should now have their enrolment appointment date and time confirmed. Please find our </a:t>
            </a:r>
            <a:r>
              <a:rPr lang="en-GB" sz="1150" b="1" i="0" dirty="0">
                <a:solidFill>
                  <a:srgbClr val="333333"/>
                </a:solidFill>
                <a:effectLst/>
                <a:latin typeface="+mj-lt"/>
              </a:rPr>
              <a:t>guidance below</a:t>
            </a:r>
            <a:r>
              <a:rPr lang="en-GB" sz="1150" b="0" i="0" dirty="0">
                <a:solidFill>
                  <a:srgbClr val="333333"/>
                </a:solidFill>
                <a:effectLst/>
                <a:latin typeface="+mj-lt"/>
              </a:rPr>
              <a:t> for </a:t>
            </a:r>
            <a:r>
              <a:rPr lang="en-GB" sz="1150" b="1" i="0" dirty="0">
                <a:solidFill>
                  <a:srgbClr val="333333"/>
                </a:solidFill>
                <a:effectLst/>
                <a:latin typeface="+mj-lt"/>
              </a:rPr>
              <a:t>face to face enrolment appointments</a:t>
            </a:r>
            <a:r>
              <a:rPr lang="en-GB" sz="1150" b="0" i="0" dirty="0">
                <a:solidFill>
                  <a:srgbClr val="333333"/>
                </a:solidFill>
                <a:effectLst/>
                <a:latin typeface="+mj-lt"/>
              </a:rPr>
              <a:t> and </a:t>
            </a:r>
            <a:r>
              <a:rPr lang="en-GB" sz="1150" b="1" i="0" dirty="0">
                <a:solidFill>
                  <a:srgbClr val="333333"/>
                </a:solidFill>
                <a:effectLst/>
                <a:latin typeface="+mj-lt"/>
              </a:rPr>
              <a:t>online appointments for those not attending The Sixth Form on the day</a:t>
            </a:r>
            <a:r>
              <a:rPr lang="en-GB" sz="1150" b="0" i="0" dirty="0">
                <a:solidFill>
                  <a:srgbClr val="333333"/>
                </a:solidFill>
                <a:effectLst/>
                <a:latin typeface="+mj-lt"/>
              </a:rPr>
              <a:t>.</a:t>
            </a:r>
          </a:p>
          <a:p>
            <a:pPr fontAlgn="base"/>
            <a:endParaRPr lang="en-GB" sz="1150" b="0" i="0" dirty="0">
              <a:solidFill>
                <a:srgbClr val="333333"/>
              </a:solidFill>
              <a:effectLst/>
              <a:latin typeface="+mj-lt"/>
            </a:endParaRPr>
          </a:p>
          <a:p>
            <a:pPr fontAlgn="base"/>
            <a:r>
              <a:rPr lang="en-GB" sz="1150" b="1" i="0" dirty="0">
                <a:solidFill>
                  <a:srgbClr val="2A2B2C"/>
                </a:solidFill>
                <a:effectLst/>
                <a:latin typeface="+mj-lt"/>
              </a:rPr>
              <a:t>FACE TO FACE APPOINTMENTS ON SITE AT THE SIXTH FORM</a:t>
            </a:r>
          </a:p>
          <a:p>
            <a:pPr fontAlgn="base"/>
            <a:r>
              <a:rPr lang="en-GB" sz="1150" b="0" i="0" dirty="0">
                <a:solidFill>
                  <a:srgbClr val="333333"/>
                </a:solidFill>
                <a:effectLst/>
                <a:latin typeface="+mj-lt"/>
              </a:rPr>
              <a:t>Upon arrival you will be guided to the Welcome area in the Hall. Please bring the following with you:</a:t>
            </a:r>
          </a:p>
          <a:p>
            <a:pPr fontAlgn="base">
              <a:buFont typeface="Arial" panose="020B0604020202020204" pitchFamily="34" charset="0"/>
              <a:buChar char="•"/>
            </a:pPr>
            <a:r>
              <a:rPr lang="en-GB" sz="1150" b="0" i="0" dirty="0">
                <a:solidFill>
                  <a:srgbClr val="2A2B2C"/>
                </a:solidFill>
                <a:effectLst/>
                <a:latin typeface="+mj-lt"/>
              </a:rPr>
              <a:t>The letter you received in the post from us, as it contains your unique student reference number</a:t>
            </a:r>
          </a:p>
          <a:p>
            <a:pPr fontAlgn="base">
              <a:buFont typeface="Arial" panose="020B0604020202020204" pitchFamily="34" charset="0"/>
              <a:buChar char="•"/>
            </a:pPr>
            <a:r>
              <a:rPr lang="en-GB" sz="1150" b="0" i="0" dirty="0">
                <a:solidFill>
                  <a:srgbClr val="2A2B2C"/>
                </a:solidFill>
                <a:effectLst/>
                <a:latin typeface="+mj-lt"/>
              </a:rPr>
              <a:t>Your official GCSE/BTEC/Functional Skills/other qualifications results slips (including any gained in Year 10). </a:t>
            </a:r>
            <a:r>
              <a:rPr lang="en-GB" sz="1150" b="1" i="0" dirty="0">
                <a:solidFill>
                  <a:srgbClr val="2A2B2C"/>
                </a:solidFill>
                <a:effectLst/>
                <a:latin typeface="+mj-lt"/>
              </a:rPr>
              <a:t>Without these, we will not be able to enrol you. </a:t>
            </a:r>
            <a:endParaRPr lang="en-GB" sz="1150" b="0" i="0" dirty="0">
              <a:solidFill>
                <a:srgbClr val="2A2B2C"/>
              </a:solidFill>
              <a:effectLst/>
              <a:latin typeface="+mj-lt"/>
            </a:endParaRPr>
          </a:p>
          <a:p>
            <a:pPr fontAlgn="base"/>
            <a:r>
              <a:rPr lang="en-GB" sz="1150" b="0" i="0" dirty="0">
                <a:solidFill>
                  <a:srgbClr val="333333"/>
                </a:solidFill>
                <a:effectLst/>
                <a:latin typeface="+mj-lt"/>
              </a:rPr>
              <a:t>You will also have your photograph taken for your student ID card if you have not already uploaded this.</a:t>
            </a:r>
          </a:p>
          <a:p>
            <a:pPr fontAlgn="base"/>
            <a:endParaRPr lang="en-GB" sz="1150" b="0" i="0" dirty="0">
              <a:solidFill>
                <a:srgbClr val="333333"/>
              </a:solidFill>
              <a:effectLst/>
              <a:latin typeface="+mj-lt"/>
            </a:endParaRPr>
          </a:p>
          <a:p>
            <a:pPr fontAlgn="base"/>
            <a:r>
              <a:rPr lang="en-GB" sz="1150" b="1" i="0" dirty="0">
                <a:solidFill>
                  <a:srgbClr val="333333"/>
                </a:solidFill>
                <a:effectLst/>
                <a:latin typeface="+mj-lt"/>
              </a:rPr>
              <a:t>As previously informed, you MUST attend your appointment on your own </a:t>
            </a:r>
            <a:r>
              <a:rPr lang="en-GB" sz="1150" b="0" i="0" dirty="0">
                <a:solidFill>
                  <a:srgbClr val="333333"/>
                </a:solidFill>
                <a:effectLst/>
                <a:latin typeface="+mj-lt"/>
              </a:rPr>
              <a:t>(unless you have an agreement in place).</a:t>
            </a:r>
          </a:p>
          <a:p>
            <a:pPr fontAlgn="base"/>
            <a:endParaRPr lang="en-GB" sz="1150" b="0" i="0" dirty="0">
              <a:solidFill>
                <a:srgbClr val="333333"/>
              </a:solidFill>
              <a:effectLst/>
              <a:latin typeface="+mj-lt"/>
            </a:endParaRPr>
          </a:p>
          <a:p>
            <a:pPr fontAlgn="base"/>
            <a:r>
              <a:rPr lang="en-GB" sz="1150" b="1" i="0" dirty="0">
                <a:solidFill>
                  <a:srgbClr val="2A2B2C"/>
                </a:solidFill>
                <a:effectLst/>
                <a:latin typeface="+mj-lt"/>
              </a:rPr>
              <a:t>ONLINE APPOINTMENT INSTRUCTIONS</a:t>
            </a:r>
          </a:p>
          <a:p>
            <a:pPr fontAlgn="base"/>
            <a:r>
              <a:rPr lang="en-GB" sz="1150" b="0" i="0" dirty="0">
                <a:solidFill>
                  <a:srgbClr val="333333"/>
                </a:solidFill>
                <a:effectLst/>
                <a:latin typeface="+mj-lt"/>
              </a:rPr>
              <a:t>Before your online interview, you must ensure you have completed the following steps:</a:t>
            </a:r>
          </a:p>
          <a:p>
            <a:pPr fontAlgn="base"/>
            <a:r>
              <a:rPr lang="en-GB" sz="1150" b="0" i="0" dirty="0">
                <a:solidFill>
                  <a:srgbClr val="333333"/>
                </a:solidFill>
                <a:effectLst/>
                <a:latin typeface="+mj-lt"/>
              </a:rPr>
              <a:t>Add your final GCSE results:</a:t>
            </a:r>
          </a:p>
          <a:p>
            <a:pPr fontAlgn="base">
              <a:buFont typeface="Arial" panose="020B0604020202020204" pitchFamily="34" charset="0"/>
              <a:buChar char="•"/>
            </a:pPr>
            <a:r>
              <a:rPr lang="en-GB" sz="1150" b="0" i="0" dirty="0">
                <a:solidFill>
                  <a:srgbClr val="2A2B2C"/>
                </a:solidFill>
                <a:effectLst/>
                <a:latin typeface="+mj-lt"/>
              </a:rPr>
              <a:t>Official GCSE qualifications results (including any gained in Year 10).</a:t>
            </a:r>
          </a:p>
          <a:p>
            <a:pPr fontAlgn="base"/>
            <a:r>
              <a:rPr lang="en-GB" sz="1150" b="0" i="0" dirty="0">
                <a:solidFill>
                  <a:srgbClr val="333333"/>
                </a:solidFill>
                <a:effectLst/>
                <a:latin typeface="+mj-lt"/>
              </a:rPr>
              <a:t>Upload your photo / ID:</a:t>
            </a:r>
          </a:p>
          <a:p>
            <a:pPr fontAlgn="base">
              <a:buFont typeface="Arial" panose="020B0604020202020204" pitchFamily="34" charset="0"/>
              <a:buChar char="•"/>
            </a:pPr>
            <a:r>
              <a:rPr lang="en-GB" sz="1150" b="0" i="0" dirty="0">
                <a:solidFill>
                  <a:srgbClr val="2A2B2C"/>
                </a:solidFill>
                <a:effectLst/>
                <a:latin typeface="+mj-lt"/>
              </a:rPr>
              <a:t>Select: Upload Photo / ID and follow the instructions on screen to upload a photograph for your student ID and a file for identification purposes, this can include: passport, birth certificate or an official document showing your legal name.</a:t>
            </a:r>
          </a:p>
          <a:p>
            <a:pPr fontAlgn="base"/>
            <a:r>
              <a:rPr lang="en-GB" sz="1150" b="0" i="0" dirty="0">
                <a:solidFill>
                  <a:srgbClr val="333333"/>
                </a:solidFill>
                <a:effectLst/>
                <a:latin typeface="+mj-lt"/>
              </a:rPr>
              <a:t>Confirm your personal details:</a:t>
            </a:r>
          </a:p>
          <a:p>
            <a:pPr fontAlgn="base">
              <a:buFont typeface="Arial" panose="020B0604020202020204" pitchFamily="34" charset="0"/>
              <a:buChar char="•"/>
            </a:pPr>
            <a:r>
              <a:rPr lang="en-GB" sz="1150" b="0" i="0" dirty="0">
                <a:solidFill>
                  <a:srgbClr val="2A2B2C"/>
                </a:solidFill>
                <a:effectLst/>
                <a:latin typeface="+mj-lt"/>
              </a:rPr>
              <a:t>Select: Confirm Your Personal Details and check we have the correct email addresses and phone numbers. You can delete and add new email addresses / phone numbers on this screen.</a:t>
            </a:r>
          </a:p>
          <a:p>
            <a:pPr fontAlgn="base"/>
            <a:r>
              <a:rPr lang="en-GB" sz="1150" b="1" i="0" dirty="0">
                <a:solidFill>
                  <a:srgbClr val="333333"/>
                </a:solidFill>
                <a:effectLst/>
                <a:latin typeface="+mj-lt"/>
              </a:rPr>
              <a:t>We will not be able to enrol you if you have not completed any of the above steps.</a:t>
            </a:r>
          </a:p>
          <a:p>
            <a:pPr fontAlgn="base"/>
            <a:endParaRPr lang="en-GB" sz="1150" b="0" i="0" dirty="0">
              <a:solidFill>
                <a:srgbClr val="333333"/>
              </a:solidFill>
              <a:effectLst/>
              <a:latin typeface="+mj-lt"/>
            </a:endParaRPr>
          </a:p>
          <a:p>
            <a:pPr fontAlgn="base"/>
            <a:r>
              <a:rPr lang="en-GB" sz="1150" b="0" i="0" dirty="0">
                <a:solidFill>
                  <a:srgbClr val="333333"/>
                </a:solidFill>
                <a:effectLst/>
                <a:latin typeface="+mj-lt"/>
              </a:rPr>
              <a:t>On the day of your interview, please ensure you have access to a laptop, tablet or PC. Mobile phones are not suitable.</a:t>
            </a:r>
          </a:p>
          <a:p>
            <a:pPr fontAlgn="base">
              <a:buFont typeface="+mj-lt"/>
              <a:buAutoNum type="arabicPeriod"/>
            </a:pPr>
            <a:r>
              <a:rPr lang="en-GB" sz="1150" b="1" i="0" dirty="0">
                <a:solidFill>
                  <a:srgbClr val="2A2B2C"/>
                </a:solidFill>
                <a:effectLst/>
                <a:latin typeface="+mj-lt"/>
              </a:rPr>
              <a:t>Go to</a:t>
            </a:r>
            <a:r>
              <a:rPr lang="en-GB" sz="1150" b="1" i="0" u="sng" dirty="0">
                <a:solidFill>
                  <a:srgbClr val="8B3394"/>
                </a:solidFill>
                <a:effectLst/>
                <a:latin typeface="+mj-lt"/>
                <a:hlinkClick r:id="rId2"/>
              </a:rPr>
              <a:t> https://portal.bolton-sfc.ac.uk/Members/Online-Enrolment/</a:t>
            </a:r>
            <a:endParaRPr lang="en-GB" sz="1150" b="0" i="0" dirty="0">
              <a:solidFill>
                <a:srgbClr val="2A2B2C"/>
              </a:solidFill>
              <a:effectLst/>
              <a:latin typeface="+mj-lt"/>
            </a:endParaRPr>
          </a:p>
          <a:p>
            <a:pPr fontAlgn="base">
              <a:buFont typeface="+mj-lt"/>
              <a:buAutoNum type="arabicPeriod"/>
            </a:pPr>
            <a:r>
              <a:rPr lang="en-GB" sz="1150" b="1" i="0" dirty="0">
                <a:solidFill>
                  <a:srgbClr val="2A2B2C"/>
                </a:solidFill>
                <a:effectLst/>
                <a:latin typeface="+mj-lt"/>
              </a:rPr>
              <a:t>Log in with your unique student reference number, date of birth and postcode.</a:t>
            </a:r>
            <a:endParaRPr lang="en-GB" sz="1150" b="0" i="0" dirty="0">
              <a:solidFill>
                <a:srgbClr val="2A2B2C"/>
              </a:solidFill>
              <a:effectLst/>
              <a:latin typeface="+mj-lt"/>
            </a:endParaRPr>
          </a:p>
          <a:p>
            <a:pPr fontAlgn="base">
              <a:buFont typeface="+mj-lt"/>
              <a:buAutoNum type="arabicPeriod"/>
            </a:pPr>
            <a:r>
              <a:rPr lang="en-GB" sz="1150" b="1" i="0" dirty="0">
                <a:solidFill>
                  <a:srgbClr val="2A2B2C"/>
                </a:solidFill>
                <a:effectLst/>
                <a:latin typeface="+mj-lt"/>
              </a:rPr>
              <a:t>Follow the instructions on screen. If you experience any problems please telephone 01204 846215 and ask for the Enrolment team.</a:t>
            </a:r>
            <a:endParaRPr lang="en-GB" sz="1150" b="0" i="0" dirty="0">
              <a:solidFill>
                <a:srgbClr val="2A2B2C"/>
              </a:solidFill>
              <a:effectLst/>
              <a:latin typeface="+mj-lt"/>
            </a:endParaRPr>
          </a:p>
          <a:p>
            <a:pPr fontAlgn="base">
              <a:buFont typeface="+mj-lt"/>
              <a:buAutoNum type="arabicPeriod"/>
            </a:pPr>
            <a:r>
              <a:rPr lang="en-GB" sz="1150" b="1" i="0" dirty="0">
                <a:solidFill>
                  <a:srgbClr val="2A2B2C"/>
                </a:solidFill>
                <a:effectLst/>
                <a:latin typeface="+mj-lt"/>
              </a:rPr>
              <a:t>Please note you will not be able to enter the virtual waiting room until 15 minutes before your appointment.</a:t>
            </a:r>
            <a:endParaRPr lang="en-GB" sz="1150" b="0" i="0" dirty="0">
              <a:solidFill>
                <a:srgbClr val="2A2B2C"/>
              </a:solidFill>
              <a:effectLst/>
              <a:latin typeface="+mj-lt"/>
            </a:endParaRPr>
          </a:p>
          <a:p>
            <a:pPr fontAlgn="base"/>
            <a:endParaRPr lang="en-GB" sz="1150" b="1" i="0" dirty="0">
              <a:solidFill>
                <a:srgbClr val="2A2B2C"/>
              </a:solidFill>
              <a:effectLst/>
              <a:latin typeface="+mj-lt"/>
            </a:endParaRPr>
          </a:p>
          <a:p>
            <a:pPr fontAlgn="base"/>
            <a:r>
              <a:rPr lang="en-GB" sz="1150" b="1" i="0" dirty="0">
                <a:solidFill>
                  <a:srgbClr val="2A2B2C"/>
                </a:solidFill>
                <a:effectLst/>
                <a:latin typeface="+mj-lt"/>
              </a:rPr>
              <a:t>General</a:t>
            </a:r>
          </a:p>
          <a:p>
            <a:pPr fontAlgn="base"/>
            <a:r>
              <a:rPr lang="en-GB" sz="1150" b="0" i="0" dirty="0">
                <a:solidFill>
                  <a:srgbClr val="333333"/>
                </a:solidFill>
                <a:effectLst/>
                <a:latin typeface="+mj-lt"/>
              </a:rPr>
              <a:t>As a high performing Sixth Form, our courses are popular and demand for places is high. In order to avoid disappointment and to secure your place for September, we strongly recommend you keep your appointment, as most places will be allocated during the busy, but short enrolment period. If you cannot attend your interview, please telephone our Admissions Team on 01204 846215 to re-arrange and we will try to book an alternative appointment, but this cannot be guaranteed.</a:t>
            </a:r>
          </a:p>
          <a:p>
            <a:pPr fontAlgn="base"/>
            <a:endParaRPr lang="en-GB" sz="1150" b="0" i="0" dirty="0">
              <a:solidFill>
                <a:srgbClr val="333333"/>
              </a:solidFill>
              <a:effectLst/>
              <a:latin typeface="+mj-lt"/>
            </a:endParaRPr>
          </a:p>
          <a:p>
            <a:pPr fontAlgn="base"/>
            <a:r>
              <a:rPr lang="en-GB" sz="1150" b="0" i="0" dirty="0">
                <a:solidFill>
                  <a:srgbClr val="333333"/>
                </a:solidFill>
                <a:effectLst/>
                <a:latin typeface="+mj-lt"/>
              </a:rPr>
              <a:t>Following your successful enrolment, you will receive information regarding your induction which will take place </a:t>
            </a:r>
            <a:r>
              <a:rPr lang="en-GB" sz="1150" b="1" i="0" dirty="0">
                <a:solidFill>
                  <a:srgbClr val="333333"/>
                </a:solidFill>
                <a:effectLst/>
                <a:latin typeface="+mj-lt"/>
              </a:rPr>
              <a:t>W/C 31st August</a:t>
            </a:r>
            <a:r>
              <a:rPr lang="en-GB" sz="1150" b="0" i="0" dirty="0">
                <a:solidFill>
                  <a:srgbClr val="333333"/>
                </a:solidFill>
                <a:effectLst/>
                <a:latin typeface="+mj-lt"/>
              </a:rPr>
              <a:t> and classes will formally start on </a:t>
            </a:r>
            <a:r>
              <a:rPr lang="en-GB" sz="1150" b="1" i="0" dirty="0">
                <a:solidFill>
                  <a:srgbClr val="333333"/>
                </a:solidFill>
                <a:effectLst/>
                <a:latin typeface="+mj-lt"/>
              </a:rPr>
              <a:t>Monday 7th September 2020</a:t>
            </a:r>
            <a:r>
              <a:rPr lang="en-GB" sz="1150" b="0" i="0" dirty="0">
                <a:solidFill>
                  <a:srgbClr val="333333"/>
                </a:solidFill>
                <a:effectLst/>
                <a:latin typeface="+mj-lt"/>
              </a:rPr>
              <a:t>.</a:t>
            </a:r>
          </a:p>
        </p:txBody>
      </p:sp>
    </p:spTree>
    <p:extLst>
      <p:ext uri="{BB962C8B-B14F-4D97-AF65-F5344CB8AC3E}">
        <p14:creationId xmlns:p14="http://schemas.microsoft.com/office/powerpoint/2010/main" val="58589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5A44E3-C208-4994-9B2B-B3D586D3C54C}"/>
              </a:ext>
            </a:extLst>
          </p:cNvPr>
          <p:cNvSpPr/>
          <p:nvPr/>
        </p:nvSpPr>
        <p:spPr>
          <a:xfrm>
            <a:off x="120502" y="153007"/>
            <a:ext cx="11950995" cy="6617837"/>
          </a:xfrm>
          <a:prstGeom prst="rect">
            <a:avLst/>
          </a:prstGeom>
        </p:spPr>
        <p:txBody>
          <a:bodyPr wrap="square">
            <a:spAutoFit/>
          </a:bodyPr>
          <a:lstStyle/>
          <a:p>
            <a:pPr>
              <a:lnSpc>
                <a:spcPct val="107000"/>
              </a:lnSpc>
              <a:spcAft>
                <a:spcPts val="0"/>
              </a:spcAft>
            </a:pPr>
            <a:r>
              <a:rPr lang="en-GB" sz="2000" b="1" dirty="0">
                <a:latin typeface="+mj-lt"/>
                <a:ea typeface="Calibri" panose="020F0502020204030204" pitchFamily="34" charset="0"/>
                <a:cs typeface="Times New Roman" panose="02020603050405020304" pitchFamily="18" charset="0"/>
              </a:rPr>
              <a:t>Bury College</a:t>
            </a:r>
          </a:p>
          <a:p>
            <a:pPr>
              <a:lnSpc>
                <a:spcPct val="107000"/>
              </a:lnSpc>
              <a:spcAft>
                <a:spcPts val="0"/>
              </a:spcAft>
            </a:pPr>
            <a:endParaRPr lang="en-GB" sz="1100" b="1" dirty="0">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Not yet applied?</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It is not too late - you can do this online at Bury College ‘Apply Online’. The link is </a:t>
            </a:r>
            <a:r>
              <a:rPr lang="en-GB" sz="1100" u="sng" dirty="0">
                <a:solidFill>
                  <a:srgbClr val="0000FF"/>
                </a:solidFill>
                <a:latin typeface="+mj-lt"/>
                <a:ea typeface="Calibri" panose="020F0502020204030204" pitchFamily="34" charset="0"/>
                <a:cs typeface="Times New Roman" panose="02020603050405020304" pitchFamily="18" charset="0"/>
                <a:hlinkClick r:id="rId2"/>
              </a:rPr>
              <a:t>https://burycollege.ac.uk/apply-now/apply-online/</a:t>
            </a:r>
            <a:r>
              <a:rPr lang="en-GB" sz="1100" dirty="0">
                <a:latin typeface="+mj-lt"/>
                <a:ea typeface="Calibri" panose="020F0502020204030204" pitchFamily="34" charset="0"/>
                <a:cs typeface="Times New Roman" panose="02020603050405020304" pitchFamily="18" charset="0"/>
              </a:rPr>
              <a:t> or alternatively telephone Admissions on 0161 280 8200 who will be able to assist you.</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Applied but not holding an Offer?</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Telephone the Admissions Team on 0161 280 8200 to discuss your application.</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Holding an Offer but do not have the entry requirements for the course?</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Vocational Courses</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All of our vocational courses offer multiple levels within the curriculum area.  If you still wish to stay in the area, there is no need to do anything other than submit your enrolment details using the link that was emailed to you last week.  Once you have submitted this, the course tutor will telephone you within 2 hours to discuss your course options.</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However, if you have now decided on a different course area, please telephone the Course Query Team on 0161 280 8300 who will be able to re-arrange your appointment with the new curriculum team.</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A Levels</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If you do not have the entry requirements to study A-Levels, there are many vocational paths that can be accessed to ensure you are on the right path to your career choice.  Please telephone the Course Query Team on 0161 280 8300 to discuss your options and apply for a vocational course.</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Not received your enrolment time and date?</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All appointment times have been emailed to students and parents, however if you have not received yours, please telephone the Admissions Team on 0161 280 8200.</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Unable to complete the online enrolment form?</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To ensure social distancing and to keep everyone safe there are only a very small number of enrolment appointments in college this year. If you have access to an electronic device but need some assistance completing your details, please telephone the Online Help Team on 0161 280 8202.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However, if you have no way of accessing an online device and can only enrol face to face, please telephone the Admissions Team on 0161 280 8200 who will cancel your online appointment and arrange an onsite appointment next week.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en-GB" sz="1100" b="1" dirty="0">
                <a:latin typeface="+mj-lt"/>
                <a:ea typeface="Calibri" panose="020F0502020204030204" pitchFamily="34" charset="0"/>
                <a:cs typeface="Times New Roman" panose="02020603050405020304" pitchFamily="18" charset="0"/>
              </a:rPr>
              <a:t>Decided Bury College is not for you?</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dirty="0">
                <a:latin typeface="+mj-lt"/>
                <a:ea typeface="Calibri" panose="020F0502020204030204" pitchFamily="34" charset="0"/>
                <a:cs typeface="Times New Roman" panose="02020603050405020304" pitchFamily="18" charset="0"/>
              </a:rPr>
              <a:t>If you are having doubts and want to discuss your place or wish to withdraw, please telephone the Admission Team on 0161 280 8200</a:t>
            </a:r>
            <a:r>
              <a:rPr lang="en-GB" sz="1100" dirty="0">
                <a:effectLst/>
                <a:latin typeface="+mj-lt"/>
                <a:ea typeface="Calibri" panose="020F0502020204030204" pitchFamily="34" charset="0"/>
                <a:cs typeface="Times New Roman" panose="02020603050405020304" pitchFamily="18" charset="0"/>
              </a:rPr>
              <a:t>.</a:t>
            </a:r>
          </a:p>
          <a:p>
            <a:pPr>
              <a:lnSpc>
                <a:spcPct val="115000"/>
              </a:lnSpc>
              <a:spcAft>
                <a:spcPts val="0"/>
              </a:spcAft>
            </a:pPr>
            <a:r>
              <a:rPr lang="en-GB" sz="1100" b="1" dirty="0">
                <a:latin typeface="+mj-lt"/>
                <a:ea typeface="Calibri" panose="020F0502020204030204" pitchFamily="34" charset="0"/>
                <a:cs typeface="Times New Roman" panose="02020603050405020304" pitchFamily="18" charset="0"/>
              </a:rPr>
              <a:t> </a:t>
            </a:r>
            <a:endParaRPr lang="en-GB" sz="11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100" b="1" dirty="0">
                <a:latin typeface="+mj-lt"/>
                <a:ea typeface="Calibri" panose="020F0502020204030204" pitchFamily="34" charset="0"/>
                <a:cs typeface="Times New Roman" panose="02020603050405020304" pitchFamily="18" charset="0"/>
              </a:rPr>
              <a:t>Please note the easiest and safest way is to enrol online and the Online Help Team will be able to assist in every aspect of the process.</a:t>
            </a:r>
            <a:endParaRPr lang="en-GB" sz="1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887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0B320E-4641-4E68-853F-68D0EA1EE6BC}"/>
              </a:ext>
            </a:extLst>
          </p:cNvPr>
          <p:cNvSpPr/>
          <p:nvPr/>
        </p:nvSpPr>
        <p:spPr>
          <a:xfrm>
            <a:off x="131135" y="349793"/>
            <a:ext cx="11929730" cy="1138773"/>
          </a:xfrm>
          <a:prstGeom prst="rect">
            <a:avLst/>
          </a:prstGeom>
        </p:spPr>
        <p:txBody>
          <a:bodyPr wrap="square">
            <a:spAutoFit/>
          </a:bodyPr>
          <a:lstStyle/>
          <a:p>
            <a:r>
              <a:rPr lang="en-GB" sz="2000" b="1" dirty="0">
                <a:solidFill>
                  <a:srgbClr val="201F1E"/>
                </a:solidFill>
                <a:latin typeface="+mj-lt"/>
              </a:rPr>
              <a:t>Connexions</a:t>
            </a:r>
            <a:endParaRPr lang="en-GB" sz="1200" b="1" dirty="0">
              <a:solidFill>
                <a:srgbClr val="201F1E"/>
              </a:solidFill>
              <a:latin typeface="+mj-lt"/>
            </a:endParaRPr>
          </a:p>
          <a:p>
            <a:endParaRPr lang="en-GB" sz="1200" dirty="0">
              <a:solidFill>
                <a:srgbClr val="201F1E"/>
              </a:solidFill>
              <a:latin typeface="+mj-lt"/>
            </a:endParaRPr>
          </a:p>
          <a:p>
            <a:r>
              <a:rPr lang="en-GB" sz="1200" dirty="0">
                <a:solidFill>
                  <a:srgbClr val="201F1E"/>
                </a:solidFill>
                <a:latin typeface="+mj-lt"/>
              </a:rPr>
              <a:t>Connexions Careers Service continues to offer impartial information, advice and careers guidance.</a:t>
            </a:r>
          </a:p>
          <a:p>
            <a:r>
              <a:rPr lang="en-GB" sz="1200" dirty="0">
                <a:solidFill>
                  <a:srgbClr val="201F1E"/>
                </a:solidFill>
                <a:latin typeface="+mj-lt"/>
              </a:rPr>
              <a:t> </a:t>
            </a:r>
          </a:p>
          <a:p>
            <a:r>
              <a:rPr lang="en-GB" sz="1200" dirty="0">
                <a:solidFill>
                  <a:srgbClr val="201F1E"/>
                </a:solidFill>
                <a:latin typeface="+mj-lt"/>
              </a:rPr>
              <a:t>Students can also access our dedicated freephone number 0800 052 5559 (Monday – Friday 9.30am – 3.30pm)</a:t>
            </a:r>
          </a:p>
        </p:txBody>
      </p:sp>
    </p:spTree>
    <p:extLst>
      <p:ext uri="{BB962C8B-B14F-4D97-AF65-F5344CB8AC3E}">
        <p14:creationId xmlns:p14="http://schemas.microsoft.com/office/powerpoint/2010/main" val="1303572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363F55-18E0-4BF6-9DA8-7D55EC6580CA}"/>
              </a:ext>
            </a:extLst>
          </p:cNvPr>
          <p:cNvSpPr/>
          <p:nvPr/>
        </p:nvSpPr>
        <p:spPr>
          <a:xfrm>
            <a:off x="99237" y="188386"/>
            <a:ext cx="11780875" cy="3908762"/>
          </a:xfrm>
          <a:prstGeom prst="rect">
            <a:avLst/>
          </a:prstGeom>
        </p:spPr>
        <p:txBody>
          <a:bodyPr wrap="square">
            <a:spAutoFit/>
          </a:bodyPr>
          <a:lstStyle/>
          <a:p>
            <a:r>
              <a:rPr lang="en-GB" sz="2000" b="1" i="0" dirty="0">
                <a:solidFill>
                  <a:srgbClr val="4D4E4D"/>
                </a:solidFill>
                <a:effectLst/>
                <a:latin typeface="+mj-lt"/>
              </a:rPr>
              <a:t>Holy Cross College</a:t>
            </a:r>
          </a:p>
          <a:p>
            <a:endParaRPr lang="en-GB" sz="1200" b="1" i="0" dirty="0">
              <a:solidFill>
                <a:srgbClr val="4D4E4D"/>
              </a:solidFill>
              <a:effectLst/>
              <a:latin typeface="+mj-lt"/>
            </a:endParaRPr>
          </a:p>
          <a:p>
            <a:endParaRPr lang="en-GB" sz="1200" b="1" i="0" dirty="0">
              <a:solidFill>
                <a:srgbClr val="4D4E4D"/>
              </a:solidFill>
              <a:effectLst/>
              <a:latin typeface="+mj-lt"/>
            </a:endParaRPr>
          </a:p>
          <a:p>
            <a:r>
              <a:rPr lang="en-GB" sz="1200" b="1" i="0" dirty="0">
                <a:solidFill>
                  <a:srgbClr val="4D4E4D"/>
                </a:solidFill>
                <a:effectLst/>
                <a:latin typeface="+mj-lt"/>
              </a:rPr>
              <a:t>Key points to consider ahead of enrolment starting this week:</a:t>
            </a:r>
          </a:p>
          <a:p>
            <a:endParaRPr lang="en-GB" sz="1200" b="1" i="0" dirty="0">
              <a:solidFill>
                <a:srgbClr val="4D4E4D"/>
              </a:solidFill>
              <a:effectLst/>
              <a:latin typeface="+mj-lt"/>
            </a:endParaRPr>
          </a:p>
          <a:p>
            <a:r>
              <a:rPr lang="en-GB" sz="1200" b="0" i="0" dirty="0">
                <a:solidFill>
                  <a:srgbClr val="4D4E4D"/>
                </a:solidFill>
                <a:effectLst/>
                <a:latin typeface="+mj-lt"/>
              </a:rPr>
              <a:t>To complete enrolment fully please remember that you will be required to provide evidence of ‘eligibility’ for funding (commonly your UK birth certificate or UK/EU passport). </a:t>
            </a:r>
            <a:r>
              <a:rPr lang="en-GB" sz="1200" b="1" i="0" dirty="0">
                <a:solidFill>
                  <a:srgbClr val="4D4E4D"/>
                </a:solidFill>
                <a:effectLst/>
                <a:latin typeface="+mj-lt"/>
              </a:rPr>
              <a:t>Only original copies can be accepted for this.</a:t>
            </a:r>
            <a:r>
              <a:rPr lang="en-GB" sz="1200" b="0" i="0" dirty="0">
                <a:solidFill>
                  <a:srgbClr val="4D4E4D"/>
                </a:solidFill>
                <a:effectLst/>
                <a:latin typeface="+mj-lt"/>
              </a:rPr>
              <a:t> If you have neither of these documents, please see alternatives by logging into your admissions portal.</a:t>
            </a:r>
          </a:p>
          <a:p>
            <a:endParaRPr lang="en-GB" sz="1200" b="0" i="0" dirty="0">
              <a:solidFill>
                <a:srgbClr val="4D4E4D"/>
              </a:solidFill>
              <a:effectLst/>
              <a:latin typeface="+mj-lt"/>
            </a:endParaRPr>
          </a:p>
          <a:p>
            <a:r>
              <a:rPr lang="en-GB" sz="1200" b="0" i="0" dirty="0">
                <a:solidFill>
                  <a:srgbClr val="4D4E4D"/>
                </a:solidFill>
                <a:effectLst/>
                <a:latin typeface="+mj-lt"/>
              </a:rPr>
              <a:t>To allow us to maintain social distancing during enrolment </a:t>
            </a:r>
            <a:r>
              <a:rPr lang="en-GB" sz="1200" b="1" i="0" dirty="0">
                <a:solidFill>
                  <a:srgbClr val="4D4E4D"/>
                </a:solidFill>
                <a:effectLst/>
                <a:latin typeface="+mj-lt"/>
              </a:rPr>
              <a:t>we are asking that students attend their appointment on their own.</a:t>
            </a:r>
            <a:r>
              <a:rPr lang="en-GB" sz="1200" b="0" i="0" dirty="0">
                <a:solidFill>
                  <a:srgbClr val="4D4E4D"/>
                </a:solidFill>
                <a:effectLst/>
                <a:latin typeface="+mj-lt"/>
              </a:rPr>
              <a:t> If it is essential that a student is accompanied by a parent/carer can we please ask that this is limited to one adult only. It is essential that students do not attend appointments with extended family groups as we will not be able to accommodate these.</a:t>
            </a:r>
          </a:p>
          <a:p>
            <a:r>
              <a:rPr lang="en-GB" sz="1200" b="0" i="0" dirty="0">
                <a:solidFill>
                  <a:srgbClr val="4D4E4D"/>
                </a:solidFill>
                <a:effectLst/>
                <a:latin typeface="+mj-lt"/>
              </a:rPr>
              <a:t>Holy Cross is also </a:t>
            </a:r>
            <a:r>
              <a:rPr lang="en-GB" sz="1200" b="1" i="0" dirty="0">
                <a:solidFill>
                  <a:srgbClr val="4D4E4D"/>
                </a:solidFill>
                <a:effectLst/>
                <a:latin typeface="+mj-lt"/>
              </a:rPr>
              <a:t>asking students to wear face coverings during the enrolment discussions when they will be seated with a member of staff.</a:t>
            </a:r>
            <a:r>
              <a:rPr lang="en-GB" sz="1200" b="0" i="0" dirty="0">
                <a:solidFill>
                  <a:srgbClr val="4D4E4D"/>
                </a:solidFill>
                <a:effectLst/>
                <a:latin typeface="+mj-lt"/>
              </a:rPr>
              <a:t> Please bring a mask or similar covering with you to your appointment. Staff will be wearing a visor for the length of the discussion.</a:t>
            </a:r>
          </a:p>
          <a:p>
            <a:endParaRPr lang="en-GB" sz="1200" b="0" i="0" dirty="0">
              <a:solidFill>
                <a:srgbClr val="4D4E4D"/>
              </a:solidFill>
              <a:effectLst/>
              <a:latin typeface="+mj-lt"/>
            </a:endParaRPr>
          </a:p>
          <a:p>
            <a:r>
              <a:rPr lang="en-GB" sz="1200" b="0" i="0" dirty="0">
                <a:solidFill>
                  <a:srgbClr val="4D4E4D"/>
                </a:solidFill>
                <a:effectLst/>
                <a:latin typeface="+mj-lt"/>
              </a:rPr>
              <a:t>Whatever your results are on Thursday 20th </a:t>
            </a:r>
            <a:r>
              <a:rPr lang="en-GB" sz="1200" b="1" i="0" dirty="0">
                <a:solidFill>
                  <a:srgbClr val="4D4E4D"/>
                </a:solidFill>
                <a:effectLst/>
                <a:latin typeface="+mj-lt"/>
              </a:rPr>
              <a:t>please look to keep to your enrolment appointment </a:t>
            </a:r>
            <a:r>
              <a:rPr lang="en-GB" sz="1200" b="0" i="0" dirty="0">
                <a:solidFill>
                  <a:srgbClr val="4D4E4D"/>
                </a:solidFill>
                <a:effectLst/>
                <a:latin typeface="+mj-lt"/>
              </a:rPr>
              <a:t>so that we can have a full and detailed discussion with you about your options at Holy Cross. Please do not worry if your appointment is later than others in the process; no student will be disadvantaged as a result of their appointment date and time.</a:t>
            </a:r>
          </a:p>
          <a:p>
            <a:endParaRPr lang="en-GB" sz="1200" b="0" i="0" dirty="0">
              <a:solidFill>
                <a:srgbClr val="4D4E4D"/>
              </a:solidFill>
              <a:effectLst/>
              <a:latin typeface="+mj-lt"/>
            </a:endParaRPr>
          </a:p>
          <a:p>
            <a:r>
              <a:rPr lang="en-GB" sz="1200" b="0" i="0" dirty="0">
                <a:solidFill>
                  <a:srgbClr val="4D4E4D"/>
                </a:solidFill>
                <a:effectLst/>
                <a:latin typeface="+mj-lt"/>
              </a:rPr>
              <a:t>Please can we also ask that if you are feeling at all unwell and are displaying even mild symptoms related to COVID-19, do not come to college for your enrolment, please wait until you are fully recovered. We can arrange a telephone enrolment for you if this is the case.</a:t>
            </a:r>
          </a:p>
          <a:p>
            <a:endParaRPr lang="en-GB" sz="1200" b="0" i="0" dirty="0">
              <a:solidFill>
                <a:srgbClr val="4D4E4D"/>
              </a:solidFill>
              <a:effectLst/>
              <a:latin typeface="+mj-lt"/>
            </a:endParaRPr>
          </a:p>
          <a:p>
            <a:r>
              <a:rPr lang="en-GB" sz="1200" b="0" i="0" dirty="0">
                <a:solidFill>
                  <a:srgbClr val="4D4E4D"/>
                </a:solidFill>
                <a:effectLst/>
                <a:latin typeface="+mj-lt"/>
              </a:rPr>
              <a:t>If you cannot attend your appointment for any reason please e-mail Admissions@holycross.ac.uk to let us know.</a:t>
            </a:r>
          </a:p>
        </p:txBody>
      </p:sp>
    </p:spTree>
    <p:extLst>
      <p:ext uri="{BB962C8B-B14F-4D97-AF65-F5344CB8AC3E}">
        <p14:creationId xmlns:p14="http://schemas.microsoft.com/office/powerpoint/2010/main" val="53741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C23D83-CC7C-477E-802B-CF5A7F824214}"/>
              </a:ext>
            </a:extLst>
          </p:cNvPr>
          <p:cNvSpPr/>
          <p:nvPr/>
        </p:nvSpPr>
        <p:spPr>
          <a:xfrm>
            <a:off x="191386" y="305053"/>
            <a:ext cx="11844669" cy="2062103"/>
          </a:xfrm>
          <a:prstGeom prst="rect">
            <a:avLst/>
          </a:prstGeom>
        </p:spPr>
        <p:txBody>
          <a:bodyPr wrap="square">
            <a:spAutoFit/>
          </a:bodyPr>
          <a:lstStyle/>
          <a:p>
            <a:r>
              <a:rPr lang="en-GB" sz="2000" b="1" dirty="0">
                <a:solidFill>
                  <a:srgbClr val="201F1E"/>
                </a:solidFill>
                <a:latin typeface="+mj-lt"/>
              </a:rPr>
              <a:t>National Careers Service</a:t>
            </a:r>
          </a:p>
          <a:p>
            <a:endParaRPr lang="en-GB" sz="1200" dirty="0">
              <a:solidFill>
                <a:srgbClr val="201F1E"/>
              </a:solidFill>
              <a:latin typeface="+mj-lt"/>
            </a:endParaRPr>
          </a:p>
          <a:p>
            <a:r>
              <a:rPr lang="en-GB" sz="1200" dirty="0">
                <a:solidFill>
                  <a:srgbClr val="201F1E"/>
                </a:solidFill>
                <a:latin typeface="+mj-lt"/>
              </a:rPr>
              <a:t>The Exam Results Helpline will be running this year from the 12</a:t>
            </a:r>
            <a:r>
              <a:rPr lang="en-GB" sz="1200" baseline="30000" dirty="0">
                <a:solidFill>
                  <a:srgbClr val="201F1E"/>
                </a:solidFill>
                <a:latin typeface="+mj-lt"/>
              </a:rPr>
              <a:t>th</a:t>
            </a:r>
            <a:r>
              <a:rPr lang="en-GB" sz="1200" dirty="0">
                <a:solidFill>
                  <a:srgbClr val="201F1E"/>
                </a:solidFill>
                <a:latin typeface="+mj-lt"/>
              </a:rPr>
              <a:t> August until the 28</a:t>
            </a:r>
            <a:r>
              <a:rPr lang="en-GB" sz="1200" baseline="30000" dirty="0">
                <a:solidFill>
                  <a:srgbClr val="201F1E"/>
                </a:solidFill>
                <a:latin typeface="+mj-lt"/>
              </a:rPr>
              <a:t>th</a:t>
            </a:r>
            <a:r>
              <a:rPr lang="en-GB" sz="1200" dirty="0">
                <a:solidFill>
                  <a:srgbClr val="201F1E"/>
                </a:solidFill>
                <a:latin typeface="+mj-lt"/>
              </a:rPr>
              <a:t> August from 8am until 10pm every day, and will be delivered by the National Careers Service.</a:t>
            </a:r>
          </a:p>
          <a:p>
            <a:r>
              <a:rPr lang="en-GB" sz="1200" dirty="0">
                <a:solidFill>
                  <a:srgbClr val="201F1E"/>
                </a:solidFill>
                <a:latin typeface="+mj-lt"/>
              </a:rPr>
              <a:t> </a:t>
            </a:r>
          </a:p>
          <a:p>
            <a:r>
              <a:rPr lang="en-GB" sz="1200" dirty="0">
                <a:solidFill>
                  <a:srgbClr val="201F1E"/>
                </a:solidFill>
                <a:latin typeface="+mj-lt"/>
              </a:rPr>
              <a:t>Students, parents/carers and careers advisers will be able to access support by calling the helpline or speaking to an adviser on our webchat, as well as on Twitter on @</a:t>
            </a:r>
            <a:r>
              <a:rPr lang="en-GB" sz="1200" dirty="0" err="1">
                <a:solidFill>
                  <a:srgbClr val="201F1E"/>
                </a:solidFill>
                <a:latin typeface="+mj-lt"/>
              </a:rPr>
              <a:t>Exam_Helpline</a:t>
            </a:r>
            <a:endParaRPr lang="en-GB" sz="1200" dirty="0">
              <a:solidFill>
                <a:srgbClr val="201F1E"/>
              </a:solidFill>
              <a:latin typeface="+mj-lt"/>
            </a:endParaRPr>
          </a:p>
          <a:p>
            <a:r>
              <a:rPr lang="en-GB" sz="1200" dirty="0">
                <a:solidFill>
                  <a:srgbClr val="201F1E"/>
                </a:solidFill>
                <a:latin typeface="+mj-lt"/>
              </a:rPr>
              <a:t> </a:t>
            </a:r>
          </a:p>
          <a:p>
            <a:r>
              <a:rPr lang="en-GB" sz="1200" dirty="0">
                <a:solidFill>
                  <a:srgbClr val="201F1E"/>
                </a:solidFill>
                <a:latin typeface="+mj-lt"/>
              </a:rPr>
              <a:t>In addition to the Exam Results Helpline, the National Careers Service will be running a Virtual Careers Fair aimed at supporting young people who are looking for advice for their next steps after receiving their results. This will run over two days, Monday 24</a:t>
            </a:r>
            <a:r>
              <a:rPr lang="en-GB" sz="1200" baseline="30000" dirty="0">
                <a:solidFill>
                  <a:srgbClr val="201F1E"/>
                </a:solidFill>
                <a:latin typeface="+mj-lt"/>
              </a:rPr>
              <a:t>th</a:t>
            </a:r>
            <a:r>
              <a:rPr lang="en-GB" sz="1200" dirty="0">
                <a:solidFill>
                  <a:srgbClr val="201F1E"/>
                </a:solidFill>
                <a:latin typeface="+mj-lt"/>
              </a:rPr>
              <a:t> August, aimed at 18 year-olds, and Tuesday 25</a:t>
            </a:r>
            <a:r>
              <a:rPr lang="en-GB" sz="1200" baseline="30000" dirty="0">
                <a:solidFill>
                  <a:srgbClr val="201F1E"/>
                </a:solidFill>
                <a:latin typeface="+mj-lt"/>
              </a:rPr>
              <a:t>th</a:t>
            </a:r>
            <a:r>
              <a:rPr lang="en-GB" sz="1200" dirty="0">
                <a:solidFill>
                  <a:srgbClr val="201F1E"/>
                </a:solidFill>
                <a:latin typeface="+mj-lt"/>
              </a:rPr>
              <a:t> August, aimed at 16 year-olds, and will include live Q&amp;A sessions with National Careers Service advisers, as well as content from a range of national and local organisations. Students can register for this event on the following link… </a:t>
            </a:r>
            <a:r>
              <a:rPr lang="en-GB" sz="1200" u="sng" dirty="0">
                <a:solidFill>
                  <a:srgbClr val="954F72"/>
                </a:solidFill>
                <a:latin typeface="+mj-lt"/>
                <a:hlinkClick r:id="rId2"/>
              </a:rPr>
              <a:t>nationalcareersservice.eventbrite.co.uk</a:t>
            </a:r>
            <a:endParaRPr lang="en-GB" sz="1200" dirty="0">
              <a:solidFill>
                <a:srgbClr val="201F1E"/>
              </a:solidFill>
              <a:latin typeface="+mj-lt"/>
            </a:endParaRPr>
          </a:p>
        </p:txBody>
      </p:sp>
      <p:pic>
        <p:nvPicPr>
          <p:cNvPr id="3" name="Picture 2">
            <a:extLst>
              <a:ext uri="{FF2B5EF4-FFF2-40B4-BE49-F238E27FC236}">
                <a16:creationId xmlns:a16="http://schemas.microsoft.com/office/drawing/2014/main" id="{9AED6BB8-BB51-4B34-8665-535B1C3314D3}"/>
              </a:ext>
            </a:extLst>
          </p:cNvPr>
          <p:cNvPicPr>
            <a:picLocks noChangeAspect="1"/>
          </p:cNvPicPr>
          <p:nvPr/>
        </p:nvPicPr>
        <p:blipFill>
          <a:blip r:embed="rId3"/>
          <a:stretch>
            <a:fillRect/>
          </a:stretch>
        </p:blipFill>
        <p:spPr>
          <a:xfrm>
            <a:off x="4319920" y="2726082"/>
            <a:ext cx="2771996" cy="3935029"/>
          </a:xfrm>
          <a:prstGeom prst="rect">
            <a:avLst/>
          </a:prstGeom>
        </p:spPr>
      </p:pic>
      <p:pic>
        <p:nvPicPr>
          <p:cNvPr id="4" name="Picture 3">
            <a:extLst>
              <a:ext uri="{FF2B5EF4-FFF2-40B4-BE49-F238E27FC236}">
                <a16:creationId xmlns:a16="http://schemas.microsoft.com/office/drawing/2014/main" id="{478324C3-7B1C-4531-BA0A-1412C82A5682}"/>
              </a:ext>
            </a:extLst>
          </p:cNvPr>
          <p:cNvPicPr>
            <a:picLocks noChangeAspect="1"/>
          </p:cNvPicPr>
          <p:nvPr/>
        </p:nvPicPr>
        <p:blipFill>
          <a:blip r:embed="rId4"/>
          <a:stretch>
            <a:fillRect/>
          </a:stretch>
        </p:blipFill>
        <p:spPr>
          <a:xfrm>
            <a:off x="370036" y="2633493"/>
            <a:ext cx="3293814" cy="3919454"/>
          </a:xfrm>
          <a:prstGeom prst="rect">
            <a:avLst/>
          </a:prstGeom>
        </p:spPr>
      </p:pic>
    </p:spTree>
    <p:extLst>
      <p:ext uri="{BB962C8B-B14F-4D97-AF65-F5344CB8AC3E}">
        <p14:creationId xmlns:p14="http://schemas.microsoft.com/office/powerpoint/2010/main" val="383148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AED622-7DB5-4861-AB4F-C8EFF8B517D4}"/>
              </a:ext>
            </a:extLst>
          </p:cNvPr>
          <p:cNvSpPr/>
          <p:nvPr/>
        </p:nvSpPr>
        <p:spPr>
          <a:xfrm>
            <a:off x="253409" y="297711"/>
            <a:ext cx="11685181" cy="5514715"/>
          </a:xfrm>
          <a:prstGeom prst="rect">
            <a:avLst/>
          </a:prstGeom>
        </p:spPr>
        <p:txBody>
          <a:bodyPr wrap="square">
            <a:spAutoFit/>
          </a:bodyPr>
          <a:lstStyle/>
          <a:p>
            <a:pPr>
              <a:spcAft>
                <a:spcPts val="0"/>
              </a:spcAft>
            </a:pPr>
            <a:r>
              <a:rPr lang="en-GB" sz="2000" b="1" dirty="0">
                <a:solidFill>
                  <a:srgbClr val="201F1E"/>
                </a:solidFill>
                <a:latin typeface="+mj-lt"/>
                <a:ea typeface="Times New Roman" panose="02020603050405020304" pitchFamily="18" charset="0"/>
              </a:rPr>
              <a:t>Salford College</a:t>
            </a:r>
            <a:endParaRPr lang="en-GB" sz="2000" b="1"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To ensure that everyone can enrol in a safe, organised way that adheres to social distancing measures and government guidance, we are allocating students individual enrolment appointments. These will be for the Colleges that they have applied to study at. In the instance where a student has applied to more than one College, we will allocate an appointment at both sites.</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If a student has changed their mind about which College they wish to study at and has not already applied, they will need to do so via the College website </a:t>
            </a:r>
            <a:r>
              <a:rPr lang="en-GB" sz="1200" u="sng" dirty="0">
                <a:solidFill>
                  <a:srgbClr val="0563C1"/>
                </a:solidFill>
                <a:latin typeface="+mj-lt"/>
                <a:ea typeface="Times New Roman" panose="02020603050405020304" pitchFamily="18" charset="0"/>
                <a:hlinkClick r:id="rId2"/>
              </a:rPr>
              <a:t>www.salfordcc.ac.uk</a:t>
            </a:r>
            <a:r>
              <a:rPr lang="en-GB" sz="1200" dirty="0">
                <a:solidFill>
                  <a:srgbClr val="201F1E"/>
                </a:solidFill>
                <a:latin typeface="+mj-lt"/>
                <a:ea typeface="Times New Roman" panose="02020603050405020304" pitchFamily="18" charset="0"/>
              </a:rPr>
              <a:t> to receive an enrolment appointment. Our Admissions Team is happy to assist with this and are contactable on 0161 631 5050 or </a:t>
            </a:r>
            <a:r>
              <a:rPr lang="en-GB" sz="1200" u="sng" dirty="0">
                <a:solidFill>
                  <a:srgbClr val="0563C1"/>
                </a:solidFill>
                <a:latin typeface="+mj-lt"/>
                <a:ea typeface="Times New Roman" panose="02020603050405020304" pitchFamily="18" charset="0"/>
                <a:hlinkClick r:id="rId3"/>
              </a:rPr>
              <a:t>Admissions@salfordcc.ac.uk</a:t>
            </a:r>
            <a:r>
              <a:rPr lang="en-GB" sz="1200" dirty="0">
                <a:solidFill>
                  <a:srgbClr val="201F1E"/>
                </a:solidFill>
                <a:latin typeface="+mj-lt"/>
                <a:ea typeface="Times New Roman" panose="02020603050405020304" pitchFamily="18" charset="0"/>
              </a:rPr>
              <a:t>.</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It is essential that students only visit the College on the dates/times outlined within their enrolment letter that will be emailed out to the address we have on file. If any students do not receive an enrolment email from us by Monday 10</a:t>
            </a:r>
            <a:r>
              <a:rPr lang="en-GB" sz="1200" baseline="30000" dirty="0">
                <a:solidFill>
                  <a:srgbClr val="201F1E"/>
                </a:solidFill>
                <a:latin typeface="+mj-lt"/>
                <a:ea typeface="Times New Roman" panose="02020603050405020304" pitchFamily="18" charset="0"/>
              </a:rPr>
              <a:t>th</a:t>
            </a:r>
            <a:r>
              <a:rPr lang="en-GB" sz="1200" dirty="0">
                <a:solidFill>
                  <a:srgbClr val="201F1E"/>
                </a:solidFill>
                <a:latin typeface="+mj-lt"/>
                <a:ea typeface="Times New Roman" panose="02020603050405020304" pitchFamily="18" charset="0"/>
              </a:rPr>
              <a:t> August, we ask that they contact us at </a:t>
            </a:r>
            <a:r>
              <a:rPr lang="en-GB" sz="1200" u="sng" dirty="0">
                <a:solidFill>
                  <a:srgbClr val="0563C1"/>
                </a:solidFill>
                <a:latin typeface="+mj-lt"/>
                <a:ea typeface="Times New Roman" panose="02020603050405020304" pitchFamily="18" charset="0"/>
                <a:hlinkClick r:id="rId4"/>
              </a:rPr>
              <a:t>Enrol@salfordcc.ac.uk</a:t>
            </a:r>
            <a:r>
              <a:rPr lang="en-GB" sz="1200" dirty="0">
                <a:solidFill>
                  <a:srgbClr val="201F1E"/>
                </a:solidFill>
                <a:latin typeface="+mj-lt"/>
                <a:ea typeface="Times New Roman" panose="02020603050405020304" pitchFamily="18" charset="0"/>
              </a:rPr>
              <a:t> and a member of the team will be happy to assist.</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To ensure that everyone can enrol at the College before we commence teaching, lessons will begin on </a:t>
            </a:r>
            <a:r>
              <a:rPr lang="en-GB" sz="1200" b="1" dirty="0">
                <a:solidFill>
                  <a:srgbClr val="201F1E"/>
                </a:solidFill>
                <a:latin typeface="+mj-lt"/>
                <a:ea typeface="Times New Roman" panose="02020603050405020304" pitchFamily="18" charset="0"/>
              </a:rPr>
              <a:t>Monday 7</a:t>
            </a:r>
            <a:r>
              <a:rPr lang="en-GB" sz="1200" b="1" baseline="30000" dirty="0">
                <a:solidFill>
                  <a:srgbClr val="201F1E"/>
                </a:solidFill>
                <a:latin typeface="+mj-lt"/>
                <a:ea typeface="Times New Roman" panose="02020603050405020304" pitchFamily="18" charset="0"/>
              </a:rPr>
              <a:t>th</a:t>
            </a:r>
            <a:r>
              <a:rPr lang="en-GB" sz="1200" b="1" dirty="0">
                <a:solidFill>
                  <a:srgbClr val="201F1E"/>
                </a:solidFill>
                <a:latin typeface="+mj-lt"/>
                <a:ea typeface="Times New Roman" panose="02020603050405020304" pitchFamily="18" charset="0"/>
              </a:rPr>
              <a:t> September 2020.</a:t>
            </a:r>
            <a:endParaRPr lang="en-GB" sz="1200" dirty="0">
              <a:effectLst/>
              <a:latin typeface="+mj-lt"/>
              <a:ea typeface="Times New Roman" panose="02020603050405020304" pitchFamily="18" charset="0"/>
            </a:endParaRPr>
          </a:p>
          <a:p>
            <a:pPr>
              <a:spcAft>
                <a:spcPts val="0"/>
              </a:spcAft>
            </a:pPr>
            <a:r>
              <a:rPr lang="en-GB" sz="1200" b="1"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As in previous years, students are asked to bring the following with them to enrolment:</a:t>
            </a:r>
            <a:endParaRPr lang="en-GB" sz="1200" dirty="0">
              <a:effectLst/>
              <a:latin typeface="+mj-lt"/>
              <a:ea typeface="Times New Roman" panose="02020603050405020304" pitchFamily="18" charset="0"/>
            </a:endParaRPr>
          </a:p>
          <a:p>
            <a:pPr>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marL="342900" lvl="0" indent="-342900" algn="just">
              <a:buSzPts val="1000"/>
              <a:buFont typeface="Courier New" panose="02070309020205020404" pitchFamily="49" charset="0"/>
              <a:buChar char="o"/>
              <a:tabLst>
                <a:tab pos="457200" algn="l"/>
              </a:tabLst>
            </a:pPr>
            <a:r>
              <a:rPr lang="en-GB" sz="1200" b="1" dirty="0">
                <a:solidFill>
                  <a:srgbClr val="000000"/>
                </a:solidFill>
                <a:effectLst/>
                <a:latin typeface="+mj-lt"/>
                <a:ea typeface="Times New Roman" panose="02020603050405020304" pitchFamily="18" charset="0"/>
                <a:cs typeface="Times New Roman" panose="02020603050405020304" pitchFamily="18" charset="0"/>
              </a:rPr>
              <a:t>GCSEs and any other exam results:</a:t>
            </a:r>
            <a:r>
              <a:rPr lang="en-GB" sz="1200" dirty="0">
                <a:solidFill>
                  <a:srgbClr val="000000"/>
                </a:solidFill>
                <a:effectLst/>
                <a:latin typeface="+mj-lt"/>
                <a:ea typeface="Times New Roman" panose="02020603050405020304" pitchFamily="18" charset="0"/>
                <a:cs typeface="Times New Roman" panose="02020603050405020304" pitchFamily="18" charset="0"/>
              </a:rPr>
              <a:t> These are important if you are to enrol on the right course.  If students do not have them with them, they may have to collect them and then return to College at another time to complete your enrolment.</a:t>
            </a:r>
            <a:endParaRPr lang="en-GB" sz="1200" dirty="0">
              <a:effectLst/>
              <a:latin typeface="+mj-lt"/>
              <a:ea typeface="Times New Roman" panose="02020603050405020304" pitchFamily="18" charset="0"/>
              <a:cs typeface="Times New Roman" panose="02020603050405020304" pitchFamily="18" charset="0"/>
            </a:endParaRPr>
          </a:p>
          <a:p>
            <a:pPr algn="just">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marL="342900" lvl="0" indent="-342900" algn="just">
              <a:buSzPts val="1000"/>
              <a:buFont typeface="Courier New" panose="02070309020205020404" pitchFamily="49" charset="0"/>
              <a:buChar char="o"/>
              <a:tabLst>
                <a:tab pos="457200" algn="l"/>
              </a:tabLst>
            </a:pPr>
            <a:r>
              <a:rPr lang="en-GB" sz="1200" b="1" dirty="0">
                <a:solidFill>
                  <a:srgbClr val="000000"/>
                </a:solidFill>
                <a:effectLst/>
                <a:latin typeface="+mj-lt"/>
                <a:ea typeface="Times New Roman" panose="02020603050405020304" pitchFamily="18" charset="0"/>
                <a:cs typeface="Times New Roman" panose="02020603050405020304" pitchFamily="18" charset="0"/>
              </a:rPr>
              <a:t>Passport or Birth Certificate together with your National Insurance Number:</a:t>
            </a:r>
            <a:r>
              <a:rPr lang="en-GB" sz="1200" dirty="0">
                <a:solidFill>
                  <a:srgbClr val="000000"/>
                </a:solidFill>
                <a:effectLst/>
                <a:latin typeface="+mj-lt"/>
                <a:ea typeface="Times New Roman" panose="02020603050405020304" pitchFamily="18" charset="0"/>
                <a:cs typeface="Times New Roman" panose="02020603050405020304" pitchFamily="18" charset="0"/>
              </a:rPr>
              <a:t> (if they have this).</a:t>
            </a:r>
            <a:endParaRPr lang="en-GB" sz="1200" dirty="0">
              <a:effectLst/>
              <a:latin typeface="+mj-lt"/>
              <a:ea typeface="Times New Roman" panose="02020603050405020304" pitchFamily="18" charset="0"/>
              <a:cs typeface="Times New Roman" panose="02020603050405020304" pitchFamily="18" charset="0"/>
            </a:endParaRPr>
          </a:p>
          <a:p>
            <a:pPr marL="457200"/>
            <a:r>
              <a:rPr lang="en-GB" sz="1200" dirty="0">
                <a:solidFill>
                  <a:srgbClr val="000000"/>
                </a:solidFill>
                <a:effectLst/>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lgn="just">
              <a:spcAft>
                <a:spcPts val="0"/>
              </a:spcAft>
            </a:pPr>
            <a:r>
              <a:rPr lang="en-GB" sz="1200" dirty="0">
                <a:solidFill>
                  <a:srgbClr val="201F1E"/>
                </a:solidFill>
                <a:latin typeface="+mj-lt"/>
                <a:ea typeface="Times New Roman" panose="02020603050405020304" pitchFamily="18" charset="0"/>
              </a:rPr>
              <a:t>Finally, we are conscious that many students will have used their school email address for their application. We are aware that, in the past, some schools do not accept external emails to students. If your IT teams can allow incoming emails from our </a:t>
            </a:r>
            <a:r>
              <a:rPr lang="en-GB" sz="1200" u="sng" dirty="0">
                <a:solidFill>
                  <a:srgbClr val="0563C1"/>
                </a:solidFill>
                <a:latin typeface="+mj-lt"/>
                <a:ea typeface="Times New Roman" panose="02020603050405020304" pitchFamily="18" charset="0"/>
                <a:hlinkClick r:id="rId5"/>
              </a:rPr>
              <a:t>noreply@salfordcc.ac.uk</a:t>
            </a:r>
            <a:r>
              <a:rPr lang="en-GB" sz="1200" dirty="0">
                <a:solidFill>
                  <a:srgbClr val="201F1E"/>
                </a:solidFill>
                <a:latin typeface="+mj-lt"/>
                <a:ea typeface="Times New Roman" panose="02020603050405020304" pitchFamily="18" charset="0"/>
              </a:rPr>
              <a:t> this will ensure that your students receive these critical appointments.</a:t>
            </a:r>
            <a:endParaRPr lang="en-GB" sz="1200" dirty="0">
              <a:effectLst/>
              <a:latin typeface="+mj-lt"/>
              <a:ea typeface="Times New Roman" panose="02020603050405020304" pitchFamily="18" charset="0"/>
            </a:endParaRPr>
          </a:p>
          <a:p>
            <a:pPr algn="just">
              <a:spcAft>
                <a:spcPts val="0"/>
              </a:spcAft>
            </a:pPr>
            <a:r>
              <a:rPr lang="en-GB" sz="1200" dirty="0">
                <a:solidFill>
                  <a:srgbClr val="201F1E"/>
                </a:solidFill>
                <a:latin typeface="+mj-lt"/>
                <a:ea typeface="Times New Roman" panose="02020603050405020304" pitchFamily="18" charset="0"/>
              </a:rPr>
              <a:t> </a:t>
            </a:r>
            <a:endParaRPr lang="en-GB" sz="1200" dirty="0">
              <a:effectLst/>
              <a:latin typeface="+mj-lt"/>
              <a:ea typeface="Times New Roman" panose="02020603050405020304" pitchFamily="18" charset="0"/>
            </a:endParaRPr>
          </a:p>
          <a:p>
            <a:pPr algn="just">
              <a:spcAft>
                <a:spcPts val="0"/>
              </a:spcAft>
            </a:pPr>
            <a:r>
              <a:rPr lang="en-GB" sz="1200" dirty="0">
                <a:solidFill>
                  <a:srgbClr val="201F1E"/>
                </a:solidFill>
                <a:latin typeface="+mj-lt"/>
                <a:ea typeface="Times New Roman" panose="02020603050405020304" pitchFamily="18" charset="0"/>
              </a:rPr>
              <a:t>If you have any questions or queries, then please do not hesitate to contact the College Admissions Department on 0161 631 5050 or at </a:t>
            </a:r>
            <a:r>
              <a:rPr lang="en-GB" sz="1200" u="sng" dirty="0">
                <a:solidFill>
                  <a:srgbClr val="0563C1"/>
                </a:solidFill>
                <a:latin typeface="+mj-lt"/>
                <a:ea typeface="Times New Roman" panose="02020603050405020304" pitchFamily="18" charset="0"/>
                <a:hlinkClick r:id="rId3"/>
              </a:rPr>
              <a:t>Admissions@salfordcc.ac.uk</a:t>
            </a:r>
            <a:r>
              <a:rPr lang="en-GB" sz="1200" dirty="0">
                <a:solidFill>
                  <a:srgbClr val="201F1E"/>
                </a:solidFill>
                <a:latin typeface="+mj-lt"/>
                <a:ea typeface="Times New Roman" panose="02020603050405020304" pitchFamily="18" charset="0"/>
              </a:rPr>
              <a:t>. We are here throughout the summer to assist.</a:t>
            </a:r>
            <a:endParaRPr lang="en-GB" sz="1200" dirty="0">
              <a:effectLst/>
              <a:latin typeface="+mj-lt"/>
              <a:ea typeface="Times New Roman" panose="02020603050405020304" pitchFamily="18" charset="0"/>
            </a:endParaRPr>
          </a:p>
          <a:p>
            <a:pPr algn="just">
              <a:spcAft>
                <a:spcPts val="0"/>
              </a:spcAft>
            </a:pPr>
            <a:r>
              <a:rPr lang="en-GB" sz="1600" dirty="0">
                <a:solidFill>
                  <a:srgbClr val="201F1E"/>
                </a:solidFill>
                <a:latin typeface="+mj-lt"/>
                <a:ea typeface="Times New Roman" panose="02020603050405020304" pitchFamily="18" charset="0"/>
              </a:rPr>
              <a:t> </a:t>
            </a:r>
            <a:endParaRPr lang="en-GB" sz="1600" dirty="0">
              <a:effectLst/>
              <a:latin typeface="+mj-lt"/>
              <a:ea typeface="Times New Roman" panose="02020603050405020304" pitchFamily="18" charset="0"/>
            </a:endParaRPr>
          </a:p>
          <a:p>
            <a:pPr>
              <a:lnSpc>
                <a:spcPct val="107000"/>
              </a:lnSpc>
              <a:spcAft>
                <a:spcPts val="800"/>
              </a:spcAft>
            </a:pPr>
            <a:r>
              <a:rPr lang="en-GB" sz="1600" dirty="0">
                <a:latin typeface="+mj-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49886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C23F0A-FC24-4A69-9474-6CC93C47B82D}"/>
              </a:ext>
            </a:extLst>
          </p:cNvPr>
          <p:cNvSpPr/>
          <p:nvPr/>
        </p:nvSpPr>
        <p:spPr>
          <a:xfrm>
            <a:off x="106561" y="166412"/>
            <a:ext cx="11823404" cy="1331775"/>
          </a:xfrm>
          <a:prstGeom prst="rect">
            <a:avLst/>
          </a:prstGeom>
        </p:spPr>
        <p:txBody>
          <a:bodyPr wrap="square">
            <a:spAutoFit/>
          </a:bodyPr>
          <a:lstStyle/>
          <a:p>
            <a:pPr>
              <a:lnSpc>
                <a:spcPct val="115000"/>
              </a:lnSpc>
              <a:spcAft>
                <a:spcPts val="1000"/>
              </a:spcAft>
            </a:pPr>
            <a:r>
              <a:rPr lang="en-GB" sz="2000" b="1" dirty="0">
                <a:latin typeface="+mj-lt"/>
                <a:ea typeface="Calibri" panose="020F0502020204030204" pitchFamily="34" charset="0"/>
                <a:cs typeface="Times New Roman" panose="02020603050405020304" pitchFamily="18" charset="0"/>
              </a:rPr>
              <a:t>Wigan &amp; Leigh College</a:t>
            </a:r>
          </a:p>
          <a:p>
            <a:pPr>
              <a:lnSpc>
                <a:spcPct val="115000"/>
              </a:lnSpc>
              <a:spcAft>
                <a:spcPts val="1000"/>
              </a:spcAft>
            </a:pPr>
            <a:endParaRPr lang="en-GB" sz="500" b="1" dirty="0">
              <a:latin typeface="+mj-lt"/>
              <a:ea typeface="Calibri" panose="020F0502020204030204" pitchFamily="34" charset="0"/>
              <a:cs typeface="Times New Roman" panose="02020603050405020304" pitchFamily="18" charset="0"/>
            </a:endParaRPr>
          </a:p>
          <a:p>
            <a:pPr>
              <a:lnSpc>
                <a:spcPct val="115000"/>
              </a:lnSpc>
              <a:spcAft>
                <a:spcPts val="1000"/>
              </a:spcAft>
            </a:pPr>
            <a:r>
              <a:rPr lang="en-GB" sz="1200" b="1" dirty="0">
                <a:latin typeface="+mj-lt"/>
                <a:ea typeface="Calibri" panose="020F0502020204030204" pitchFamily="34" charset="0"/>
                <a:cs typeface="Times New Roman" panose="02020603050405020304" pitchFamily="18" charset="0"/>
              </a:rPr>
              <a:t>You should have received information regarding when to come to College to enrol, but you can again find this information on this sheet. </a:t>
            </a:r>
            <a:endParaRPr lang="en-GB" sz="1200" dirty="0">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en-GB" sz="1200" b="1" dirty="0">
                <a:latin typeface="+mj-lt"/>
                <a:ea typeface="Calibri" panose="020F0502020204030204" pitchFamily="34" charset="0"/>
                <a:cs typeface="Times New Roman" panose="02020603050405020304" pitchFamily="18" charset="0"/>
              </a:rPr>
              <a:t>PLEASE NOTE – due to the current guidance regarding COVID-19, we are unable to admit any visitor who arrives outside of their allotted slot without an appointment. </a:t>
            </a:r>
            <a:endParaRPr lang="en-GB" sz="1200" dirty="0">
              <a:effectLst/>
              <a:latin typeface="+mj-lt"/>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00D3BC31-5D7B-4ABC-9D32-5E9706F45EF3}"/>
              </a:ext>
            </a:extLst>
          </p:cNvPr>
          <p:cNvGraphicFramePr>
            <a:graphicFrameLocks noGrp="1"/>
          </p:cNvGraphicFramePr>
          <p:nvPr>
            <p:extLst>
              <p:ext uri="{D42A27DB-BD31-4B8C-83A1-F6EECF244321}">
                <p14:modId xmlns:p14="http://schemas.microsoft.com/office/powerpoint/2010/main" val="1749811493"/>
              </p:ext>
            </p:extLst>
          </p:nvPr>
        </p:nvGraphicFramePr>
        <p:xfrm>
          <a:off x="184298" y="2606209"/>
          <a:ext cx="7265816" cy="650370"/>
        </p:xfrm>
        <a:graphic>
          <a:graphicData uri="http://schemas.openxmlformats.org/drawingml/2006/table">
            <a:tbl>
              <a:tblPr firstRow="1" firstCol="1" bandRow="1">
                <a:tableStyleId>{5C22544A-7EE6-4342-B048-85BDC9FD1C3A}</a:tableStyleId>
              </a:tblPr>
              <a:tblGrid>
                <a:gridCol w="3632908">
                  <a:extLst>
                    <a:ext uri="{9D8B030D-6E8A-4147-A177-3AD203B41FA5}">
                      <a16:colId xmlns:a16="http://schemas.microsoft.com/office/drawing/2014/main" val="4229150066"/>
                    </a:ext>
                  </a:extLst>
                </a:gridCol>
                <a:gridCol w="3632908">
                  <a:extLst>
                    <a:ext uri="{9D8B030D-6E8A-4147-A177-3AD203B41FA5}">
                      <a16:colId xmlns:a16="http://schemas.microsoft.com/office/drawing/2014/main" val="1942687360"/>
                    </a:ext>
                  </a:extLst>
                </a:gridCol>
              </a:tblGrid>
              <a:tr h="306035">
                <a:tc>
                  <a:txBody>
                    <a:bodyPr/>
                    <a:lstStyle/>
                    <a:p>
                      <a:pPr>
                        <a:lnSpc>
                          <a:spcPct val="115000"/>
                        </a:lnSpc>
                        <a:spcAft>
                          <a:spcPts val="0"/>
                        </a:spcAft>
                      </a:pPr>
                      <a:r>
                        <a:rPr lang="en-US" sz="1200" dirty="0">
                          <a:effectLst/>
                        </a:rPr>
                        <a:t>Wigan &amp; Leigh College – Wigan </a:t>
                      </a:r>
                      <a:r>
                        <a:rPr lang="en-US" sz="1200" dirty="0" err="1">
                          <a:effectLst/>
                        </a:rPr>
                        <a:t>Centres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200">
                          <a:effectLst/>
                        </a:rPr>
                        <a:t>Saturday 22</a:t>
                      </a:r>
                      <a:r>
                        <a:rPr lang="en-US" sz="1200" baseline="30000">
                          <a:effectLst/>
                        </a:rPr>
                        <a:t>nd</a:t>
                      </a:r>
                      <a:r>
                        <a:rPr lang="en-US" sz="1200">
                          <a:effectLst/>
                        </a:rPr>
                        <a:t> August – 2pm-3pm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6416546"/>
                  </a:ext>
                </a:extLst>
              </a:tr>
              <a:tr h="344335">
                <a:tc>
                  <a:txBody>
                    <a:bodyPr/>
                    <a:lstStyle/>
                    <a:p>
                      <a:pPr>
                        <a:lnSpc>
                          <a:spcPct val="115000"/>
                        </a:lnSpc>
                        <a:spcAft>
                          <a:spcPts val="0"/>
                        </a:spcAft>
                      </a:pPr>
                      <a:r>
                        <a:rPr lang="en-US" sz="1200" dirty="0">
                          <a:effectLst/>
                        </a:rPr>
                        <a:t>Leigh College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200" dirty="0">
                          <a:effectLst/>
                        </a:rPr>
                        <a:t>Friday 21</a:t>
                      </a:r>
                      <a:r>
                        <a:rPr lang="en-US" sz="1200" baseline="30000" dirty="0">
                          <a:effectLst/>
                        </a:rPr>
                        <a:t>st</a:t>
                      </a:r>
                      <a:r>
                        <a:rPr lang="en-US" sz="1200" dirty="0">
                          <a:effectLst/>
                        </a:rPr>
                        <a:t> August – 11am-12pm</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0646333"/>
                  </a:ext>
                </a:extLst>
              </a:tr>
            </a:tbl>
          </a:graphicData>
        </a:graphic>
      </p:graphicFrame>
      <p:sp>
        <p:nvSpPr>
          <p:cNvPr id="9" name="Rectangle 5">
            <a:extLst>
              <a:ext uri="{FF2B5EF4-FFF2-40B4-BE49-F238E27FC236}">
                <a16:creationId xmlns:a16="http://schemas.microsoft.com/office/drawing/2014/main" id="{AF59DDE5-FF08-4A70-AC77-1E105F71F781}"/>
              </a:ext>
            </a:extLst>
          </p:cNvPr>
          <p:cNvSpPr>
            <a:spLocks noChangeArrowheads="1"/>
          </p:cNvSpPr>
          <p:nvPr/>
        </p:nvSpPr>
        <p:spPr bwMode="auto">
          <a:xfrm>
            <a:off x="106561" y="2099582"/>
            <a:ext cx="860331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mj-lt"/>
                <a:ea typeface="Calibri" panose="020F0502020204030204" pitchFamily="34" charset="0"/>
                <a:cs typeface="Arial" panose="020B0604020202020204" pitchFamily="34" charset="0"/>
              </a:rPr>
              <a:t>Your time to come and enrol, plus important enrolment information can be found below. Please note which campus you wish to enrol at:</a:t>
            </a:r>
            <a:endParaRPr kumimoji="0" lang="en-GB" altLang="en-US" sz="1200" b="0" i="0" u="none" strike="noStrike" cap="none" normalizeH="0" baseline="0" dirty="0">
              <a:ln>
                <a:noFill/>
              </a:ln>
              <a:solidFill>
                <a:schemeClr val="tx1"/>
              </a:solidFill>
              <a:effectLst/>
              <a:latin typeface="+mj-lt"/>
            </a:endParaRPr>
          </a:p>
        </p:txBody>
      </p:sp>
      <p:sp>
        <p:nvSpPr>
          <p:cNvPr id="10" name="Rectangle 9">
            <a:extLst>
              <a:ext uri="{FF2B5EF4-FFF2-40B4-BE49-F238E27FC236}">
                <a16:creationId xmlns:a16="http://schemas.microsoft.com/office/drawing/2014/main" id="{D1925CE2-26CB-411C-BED6-244033B5A999}"/>
              </a:ext>
            </a:extLst>
          </p:cNvPr>
          <p:cNvSpPr/>
          <p:nvPr/>
        </p:nvSpPr>
        <p:spPr>
          <a:xfrm>
            <a:off x="184298" y="3842282"/>
            <a:ext cx="11667930" cy="2849306"/>
          </a:xfrm>
          <a:prstGeom prst="rect">
            <a:avLst/>
          </a:prstGeom>
        </p:spPr>
        <p:txBody>
          <a:bodyPr wrap="square">
            <a:spAutoFit/>
          </a:bodyPr>
          <a:lstStyle/>
          <a:p>
            <a:pPr>
              <a:lnSpc>
                <a:spcPct val="115000"/>
              </a:lnSpc>
              <a:spcAft>
                <a:spcPts val="1000"/>
              </a:spcAft>
            </a:pPr>
            <a:r>
              <a:rPr lang="en-GB" sz="1200" b="1" dirty="0">
                <a:latin typeface="+mj-lt"/>
                <a:ea typeface="Calibri" panose="020F0502020204030204" pitchFamily="34" charset="0"/>
                <a:cs typeface="Times New Roman" panose="02020603050405020304" pitchFamily="18" charset="0"/>
              </a:rPr>
              <a:t>PLEASE BRING WITH YOU:</a:t>
            </a:r>
            <a:endParaRPr lang="en-GB" sz="1200" dirty="0">
              <a:effectLst/>
              <a:latin typeface="+mj-lt"/>
              <a:ea typeface="Calibri" panose="020F0502020204030204" pitchFamily="34" charset="0"/>
              <a:cs typeface="Times New Roman" panose="02020603050405020304" pitchFamily="18" charset="0"/>
            </a:endParaRPr>
          </a:p>
          <a:p>
            <a:pPr indent="-228600">
              <a:lnSpc>
                <a:spcPct val="115000"/>
              </a:lnSpc>
              <a:spcAft>
                <a:spcPts val="0"/>
              </a:spcAft>
            </a:pPr>
            <a:r>
              <a:rPr lang="en-GB" sz="1200" dirty="0">
                <a:solidFill>
                  <a:srgbClr val="000000"/>
                </a:solidFill>
                <a:latin typeface="+mj-lt"/>
                <a:ea typeface="Times New Roman" panose="02020603050405020304" pitchFamily="18" charset="0"/>
                <a:cs typeface="Arial" panose="020B0604020202020204" pitchFamily="34" charset="0"/>
              </a:rPr>
              <a:t>§  </a:t>
            </a:r>
            <a:r>
              <a:rPr lang="en-GB" sz="1200" b="1" dirty="0">
                <a:solidFill>
                  <a:srgbClr val="000000"/>
                </a:solidFill>
                <a:latin typeface="+mj-lt"/>
                <a:ea typeface="Times New Roman" panose="02020603050405020304" pitchFamily="18" charset="0"/>
                <a:cs typeface="Arial" panose="020B0604020202020204" pitchFamily="34" charset="0"/>
              </a:rPr>
              <a:t>Your GCSE and any other exam results / certificates </a:t>
            </a:r>
            <a:endParaRPr lang="en-GB" sz="1200" dirty="0">
              <a:effectLst/>
              <a:latin typeface="+mj-lt"/>
              <a:ea typeface="Calibri" panose="020F0502020204030204" pitchFamily="34" charset="0"/>
              <a:cs typeface="Times New Roman" panose="02020603050405020304" pitchFamily="18" charset="0"/>
            </a:endParaRPr>
          </a:p>
          <a:p>
            <a:pPr indent="-228600">
              <a:lnSpc>
                <a:spcPct val="115000"/>
              </a:lnSpc>
              <a:spcAft>
                <a:spcPts val="0"/>
              </a:spcAft>
            </a:pPr>
            <a:r>
              <a:rPr lang="en-GB" sz="1200" dirty="0">
                <a:solidFill>
                  <a:srgbClr val="000000"/>
                </a:solidFill>
                <a:latin typeface="+mj-lt"/>
                <a:ea typeface="Times New Roman" panose="02020603050405020304" pitchFamily="18" charset="0"/>
                <a:cs typeface="Arial" panose="020B0604020202020204" pitchFamily="34" charset="0"/>
              </a:rPr>
              <a:t>§  </a:t>
            </a:r>
            <a:r>
              <a:rPr lang="en-GB" sz="1200" b="1" dirty="0">
                <a:solidFill>
                  <a:srgbClr val="000000"/>
                </a:solidFill>
                <a:latin typeface="+mj-lt"/>
                <a:ea typeface="Times New Roman" panose="02020603050405020304" pitchFamily="18" charset="0"/>
                <a:cs typeface="Arial" panose="020B0604020202020204" pitchFamily="34" charset="0"/>
              </a:rPr>
              <a:t>Proof of previous High School </a:t>
            </a:r>
            <a:r>
              <a:rPr lang="en-GB" sz="1200" dirty="0">
                <a:solidFill>
                  <a:srgbClr val="000000"/>
                </a:solidFill>
                <a:latin typeface="+mj-lt"/>
                <a:ea typeface="Times New Roman" panose="02020603050405020304" pitchFamily="18" charset="0"/>
                <a:cs typeface="Arial" panose="020B0604020202020204" pitchFamily="34" charset="0"/>
              </a:rPr>
              <a:t>(</a:t>
            </a:r>
            <a:r>
              <a:rPr lang="en-GB" sz="1200" i="1" dirty="0">
                <a:solidFill>
                  <a:srgbClr val="000000"/>
                </a:solidFill>
                <a:latin typeface="+mj-lt"/>
                <a:ea typeface="Times New Roman" panose="02020603050405020304" pitchFamily="18" charset="0"/>
                <a:cs typeface="Arial" panose="020B0604020202020204" pitchFamily="34" charset="0"/>
              </a:rPr>
              <a:t>GCSE Results on a school letterhead or with a School logo would suffice). You will be asked to show this before entering the building for enrolment, to ensure timings are adhered to and supporting our commitment to the important safety measures</a:t>
            </a:r>
            <a:endParaRPr lang="en-GB" sz="1200" dirty="0">
              <a:effectLst/>
              <a:latin typeface="+mj-lt"/>
              <a:ea typeface="Calibri" panose="020F0502020204030204" pitchFamily="34" charset="0"/>
              <a:cs typeface="Times New Roman" panose="02020603050405020304" pitchFamily="18" charset="0"/>
            </a:endParaRPr>
          </a:p>
          <a:p>
            <a:pPr indent="-228600">
              <a:lnSpc>
                <a:spcPct val="115000"/>
              </a:lnSpc>
              <a:spcAft>
                <a:spcPts val="0"/>
              </a:spcAft>
            </a:pPr>
            <a:r>
              <a:rPr lang="en-GB" sz="1200" dirty="0">
                <a:solidFill>
                  <a:srgbClr val="000000"/>
                </a:solidFill>
                <a:latin typeface="+mj-lt"/>
                <a:ea typeface="Times New Roman" panose="02020603050405020304" pitchFamily="18" charset="0"/>
                <a:cs typeface="Arial" panose="020B0604020202020204" pitchFamily="34" charset="0"/>
              </a:rPr>
              <a:t>§  </a:t>
            </a:r>
            <a:r>
              <a:rPr lang="en-GB" sz="1200" b="1" dirty="0">
                <a:solidFill>
                  <a:srgbClr val="000000"/>
                </a:solidFill>
                <a:latin typeface="+mj-lt"/>
                <a:ea typeface="Times New Roman" panose="02020603050405020304" pitchFamily="18" charset="0"/>
                <a:cs typeface="Arial" panose="020B0604020202020204" pitchFamily="34" charset="0"/>
              </a:rPr>
              <a:t>Proof of identification – passport, bank card, national insurance card, birth certificate</a:t>
            </a:r>
            <a:endParaRPr lang="en-GB" sz="1200" dirty="0">
              <a:effectLst/>
              <a:latin typeface="+mj-lt"/>
              <a:ea typeface="Calibri" panose="020F0502020204030204" pitchFamily="34" charset="0"/>
              <a:cs typeface="Times New Roman" panose="02020603050405020304" pitchFamily="18" charset="0"/>
            </a:endParaRPr>
          </a:p>
          <a:p>
            <a:pPr indent="-228600">
              <a:lnSpc>
                <a:spcPct val="115000"/>
              </a:lnSpc>
              <a:spcAft>
                <a:spcPts val="0"/>
              </a:spcAft>
            </a:pPr>
            <a:r>
              <a:rPr lang="en-GB" sz="1200" b="1" dirty="0">
                <a:solidFill>
                  <a:srgbClr val="000000"/>
                </a:solidFill>
                <a:latin typeface="+mj-lt"/>
                <a:ea typeface="Times New Roman" panose="02020603050405020304" pitchFamily="18" charset="0"/>
                <a:cs typeface="Arial" panose="020B0604020202020204" pitchFamily="34" charset="0"/>
              </a:rPr>
              <a:t> </a:t>
            </a:r>
            <a:endParaRPr lang="en-GB" sz="12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200" dirty="0">
                <a:effectLst/>
                <a:latin typeface="+mj-lt"/>
                <a:ea typeface="Times New Roman" panose="02020603050405020304" pitchFamily="18" charset="0"/>
                <a:cs typeface="Times New Roman" panose="02020603050405020304" pitchFamily="18" charset="0"/>
              </a:rPr>
              <a:t>If you are currently shielding or you cannot make your allotted enrolment time, there will be ‘catch up’ enrolment slots. This will be an ‘appointment only’ managed process - please contact </a:t>
            </a:r>
            <a:r>
              <a:rPr lang="en-GB" sz="1200" u="sng" dirty="0">
                <a:solidFill>
                  <a:srgbClr val="0000FF"/>
                </a:solidFill>
                <a:effectLst/>
                <a:latin typeface="+mj-lt"/>
                <a:ea typeface="Times New Roman" panose="02020603050405020304" pitchFamily="18" charset="0"/>
                <a:cs typeface="Times New Roman" panose="02020603050405020304" pitchFamily="18" charset="0"/>
                <a:hlinkClick r:id="rId2"/>
              </a:rPr>
              <a:t>applications@wigan-leigh.ac.uk</a:t>
            </a:r>
            <a:r>
              <a:rPr lang="en-GB" sz="1200" dirty="0">
                <a:solidFill>
                  <a:srgbClr val="000000"/>
                </a:solidFill>
                <a:effectLst/>
                <a:latin typeface="+mj-lt"/>
                <a:ea typeface="Times New Roman" panose="02020603050405020304" pitchFamily="18" charset="0"/>
                <a:cs typeface="Times New Roman" panose="02020603050405020304" pitchFamily="18" charset="0"/>
              </a:rPr>
              <a:t> or call </a:t>
            </a:r>
            <a:r>
              <a:rPr lang="en-GB" sz="1200" b="1" dirty="0">
                <a:solidFill>
                  <a:srgbClr val="000000"/>
                </a:solidFill>
                <a:effectLst/>
                <a:latin typeface="+mj-lt"/>
                <a:ea typeface="Times New Roman" panose="02020603050405020304" pitchFamily="18" charset="0"/>
                <a:cs typeface="Times New Roman" panose="02020603050405020304" pitchFamily="18" charset="0"/>
              </a:rPr>
              <a:t>01942 761 111</a:t>
            </a:r>
            <a:r>
              <a:rPr lang="en-GB" sz="1200" dirty="0">
                <a:solidFill>
                  <a:srgbClr val="000000"/>
                </a:solidFill>
                <a:effectLst/>
                <a:latin typeface="+mj-lt"/>
                <a:ea typeface="Times New Roman" panose="02020603050405020304" pitchFamily="18" charset="0"/>
                <a:cs typeface="Times New Roman" panose="02020603050405020304" pitchFamily="18" charset="0"/>
              </a:rPr>
              <a:t> with your name and details if you wish to book an appointment.</a:t>
            </a:r>
            <a:endParaRPr lang="en-GB" sz="12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200" dirty="0">
                <a:solidFill>
                  <a:srgbClr val="000000"/>
                </a:solidFill>
                <a:effectLst/>
                <a:latin typeface="+mj-lt"/>
                <a:ea typeface="Times New Roman" panose="02020603050405020304" pitchFamily="18" charset="0"/>
                <a:cs typeface="Times New Roman" panose="02020603050405020304" pitchFamily="18" charset="0"/>
              </a:rPr>
              <a:t> </a:t>
            </a:r>
            <a:endParaRPr lang="en-GB" sz="1200" dirty="0">
              <a:effectLst/>
              <a:latin typeface="+mj-lt"/>
              <a:ea typeface="Calibri" panose="020F0502020204030204" pitchFamily="34" charset="0"/>
              <a:cs typeface="Times New Roman" panose="02020603050405020304" pitchFamily="18" charset="0"/>
            </a:endParaRPr>
          </a:p>
          <a:p>
            <a:pPr>
              <a:lnSpc>
                <a:spcPct val="115000"/>
              </a:lnSpc>
              <a:spcAft>
                <a:spcPts val="0"/>
              </a:spcAft>
            </a:pPr>
            <a:r>
              <a:rPr lang="en-GB" sz="1200" dirty="0">
                <a:solidFill>
                  <a:srgbClr val="000000"/>
                </a:solidFill>
                <a:effectLst/>
                <a:latin typeface="+mj-lt"/>
                <a:ea typeface="Times New Roman" panose="02020603050405020304" pitchFamily="18" charset="0"/>
                <a:cs typeface="Times New Roman" panose="02020603050405020304" pitchFamily="18" charset="0"/>
              </a:rPr>
              <a:t>Measures and procedures are in place at the College to support social distancing and adhere to the government guidance for your safety. With this in mind, as part of our enrolment policy, students can only bring </a:t>
            </a:r>
            <a:r>
              <a:rPr lang="en-GB" sz="1200" b="1" dirty="0">
                <a:solidFill>
                  <a:srgbClr val="000000"/>
                </a:solidFill>
                <a:effectLst/>
                <a:latin typeface="+mj-lt"/>
                <a:ea typeface="Times New Roman" panose="02020603050405020304" pitchFamily="18" charset="0"/>
                <a:cs typeface="Times New Roman" panose="02020603050405020304" pitchFamily="18" charset="0"/>
              </a:rPr>
              <a:t>one-person maximum</a:t>
            </a:r>
            <a:r>
              <a:rPr lang="en-GB" sz="1200" dirty="0">
                <a:solidFill>
                  <a:srgbClr val="000000"/>
                </a:solidFill>
                <a:effectLst/>
                <a:latin typeface="+mj-lt"/>
                <a:ea typeface="Times New Roman" panose="02020603050405020304" pitchFamily="18" charset="0"/>
                <a:cs typeface="Times New Roman" panose="02020603050405020304" pitchFamily="18" charset="0"/>
              </a:rPr>
              <a:t> to accompany them at enrolment.</a:t>
            </a:r>
            <a:endParaRPr lang="en-GB" sz="1200" dirty="0">
              <a:effectLst/>
              <a:latin typeface="+mj-lt"/>
              <a:ea typeface="Calibri" panose="020F0502020204030204" pitchFamily="34" charset="0"/>
              <a:cs typeface="Times New Roman" panose="02020603050405020304" pitchFamily="18" charset="0"/>
            </a:endParaRPr>
          </a:p>
          <a:p>
            <a:pPr indent="-228600">
              <a:lnSpc>
                <a:spcPct val="115000"/>
              </a:lnSpc>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05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264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135ABE5895844EAD883CCC9BCD48D4" ma:contentTypeVersion="10" ma:contentTypeDescription="Create a new document." ma:contentTypeScope="" ma:versionID="3e70bba32d893ba3c7f8220316ddf0c1">
  <xsd:schema xmlns:xsd="http://www.w3.org/2001/XMLSchema" xmlns:xs="http://www.w3.org/2001/XMLSchema" xmlns:p="http://schemas.microsoft.com/office/2006/metadata/properties" xmlns:ns3="dfcf1ded-a027-43d6-aea6-22f8c949dd7d" targetNamespace="http://schemas.microsoft.com/office/2006/metadata/properties" ma:root="true" ma:fieldsID="4c0a0015e289a096689c8847acb44685" ns3:_="">
    <xsd:import namespace="dfcf1ded-a027-43d6-aea6-22f8c949dd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cf1ded-a027-43d6-aea6-22f8c949dd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30B4CA-620E-4717-AC11-D694E1C477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cf1ded-a027-43d6-aea6-22f8c949dd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9AAAC3-D449-4770-8AA8-EFA81B83B50E}">
  <ds:schemaRefs>
    <ds:schemaRef ds:uri="http://schemas.microsoft.com/sharepoint/v3/contenttype/forms"/>
  </ds:schemaRefs>
</ds:datastoreItem>
</file>

<file path=customXml/itemProps3.xml><?xml version="1.0" encoding="utf-8"?>
<ds:datastoreItem xmlns:ds="http://schemas.openxmlformats.org/officeDocument/2006/customXml" ds:itemID="{9AA47B1E-10CE-48F2-920D-8556CD0C6F6A}">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dfcf1ded-a027-43d6-aea6-22f8c949dd7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518</TotalTime>
  <Words>898</Words>
  <Application>Microsoft Office PowerPoint</Application>
  <PresentationFormat>Widescreen</PresentationFormat>
  <Paragraphs>151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Michelle</dc:creator>
  <cp:lastModifiedBy>Cordwell, Simon</cp:lastModifiedBy>
  <cp:revision>9</cp:revision>
  <dcterms:created xsi:type="dcterms:W3CDTF">2020-08-18T10:15:07Z</dcterms:created>
  <dcterms:modified xsi:type="dcterms:W3CDTF">2020-08-19T11:52:39Z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0x010100CA135ABE5895844EAD883CCC9BCD48D4</vt:lpwstr>
  </property>
</Properties>
</file>