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7" r:id="rId2"/>
    <p:sldMasterId id="2147483658" r:id="rId3"/>
    <p:sldMasterId id="2147483659" r:id="rId4"/>
    <p:sldMasterId id="2147483651" r:id="rId5"/>
    <p:sldMasterId id="2147483652" r:id="rId6"/>
    <p:sldMasterId id="2147483653" r:id="rId7"/>
    <p:sldMasterId id="2147483654" r:id="rId8"/>
    <p:sldMasterId id="2147483655" r:id="rId9"/>
    <p:sldMasterId id="2147483656" r:id="rId10"/>
  </p:sldMasterIdLst>
  <p:notesMasterIdLst>
    <p:notesMasterId r:id="rId26"/>
  </p:notesMasterIdLst>
  <p:handoutMasterIdLst>
    <p:handoutMasterId r:id="rId27"/>
  </p:handoutMasterIdLst>
  <p:sldIdLst>
    <p:sldId id="256" r:id="rId11"/>
    <p:sldId id="259" r:id="rId12"/>
    <p:sldId id="261" r:id="rId13"/>
    <p:sldId id="260" r:id="rId14"/>
    <p:sldId id="299" r:id="rId15"/>
    <p:sldId id="304" r:id="rId16"/>
    <p:sldId id="267" r:id="rId17"/>
    <p:sldId id="268" r:id="rId18"/>
    <p:sldId id="269" r:id="rId19"/>
    <p:sldId id="273" r:id="rId20"/>
    <p:sldId id="274" r:id="rId21"/>
    <p:sldId id="305" r:id="rId22"/>
    <p:sldId id="306" r:id="rId23"/>
    <p:sldId id="307" r:id="rId24"/>
    <p:sldId id="308" r:id="rId25"/>
  </p:sldIdLst>
  <p:sldSz cx="9144000" cy="6858000" type="screen4x3"/>
  <p:notesSz cx="6708775" cy="983615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8">
          <p15:clr>
            <a:srgbClr val="A4A3A4"/>
          </p15:clr>
        </p15:guide>
        <p15:guide id="2" pos="21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31FB5"/>
    <a:srgbClr val="76B900"/>
    <a:srgbClr val="0082D1"/>
    <a:srgbClr val="FFC726"/>
    <a:srgbClr val="E80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986" y="-96"/>
      </p:cViewPr>
      <p:guideLst>
        <p:guide orient="horz" pos="3098"/>
        <p:guide pos="2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475" y="0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2438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8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475" y="9342438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F3B958D-FF85-4ACB-8AF1-EF48D012AF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8188"/>
            <a:ext cx="4916487" cy="3687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72013"/>
            <a:ext cx="53657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2438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42438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0E8AD04-C432-4935-9856-0FAA93A735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B156D-FB42-401B-AB04-0F2EDAFFD0E7}" type="slidenum">
              <a:rPr lang="en-GB" altLang="en-US" smtClean="0">
                <a:ea typeface="MS PGothic" pitchFamily="34" charset="-128"/>
              </a:rPr>
              <a:pPr/>
              <a:t>1</a:t>
            </a:fld>
            <a:endParaRPr lang="en-GB" altLang="en-US">
              <a:ea typeface="MS PGothic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/>
              <a:t>This can be tailored to your specific audience if required.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31449-5DDC-424C-9D88-DC2037242D4E}" type="slidenum">
              <a:rPr lang="en-GB" altLang="en-US" smtClean="0">
                <a:ea typeface="MS PGothic" pitchFamily="34" charset="-128"/>
              </a:rPr>
              <a:pPr/>
              <a:t>5</a:t>
            </a:fld>
            <a:endParaRPr lang="en-GB" altLang="en-US">
              <a:ea typeface="MS PGothic" pitchFamily="34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C2D84-124C-4BDB-AF57-0CC62B8299A6}" type="slidenum">
              <a:rPr lang="en-GB" altLang="en-US" smtClean="0">
                <a:ea typeface="MS PGothic" pitchFamily="34" charset="-128"/>
              </a:rPr>
              <a:pPr/>
              <a:t>6</a:t>
            </a:fld>
            <a:endParaRPr lang="en-GB" altLang="en-US">
              <a:ea typeface="MS PGothic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DBCF4-E28B-4432-AA43-854BEB08BDAB}" type="slidenum">
              <a:rPr lang="en-GB" altLang="en-US" smtClean="0">
                <a:ea typeface="MS PGothic" pitchFamily="34" charset="-128"/>
              </a:rPr>
              <a:pPr/>
              <a:t>7</a:t>
            </a:fld>
            <a:endParaRPr lang="en-GB" altLang="en-US">
              <a:ea typeface="MS PGothic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B4C4A-DA64-4ADE-9B2F-FF1C8BBCB06D}" type="slidenum">
              <a:rPr lang="en-GB" altLang="en-US" smtClean="0">
                <a:ea typeface="MS PGothic" pitchFamily="34" charset="-128"/>
              </a:rPr>
              <a:pPr/>
              <a:t>8</a:t>
            </a:fld>
            <a:endParaRPr lang="en-GB" altLang="en-US">
              <a:ea typeface="MS PGothic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1C69C7-ECEE-481C-ACD1-15FED85A84F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56237-B71B-4950-965F-14A14E9F1933}" type="slidenum">
              <a:rPr lang="en-GB" altLang="en-US" smtClean="0">
                <a:ea typeface="MS PGothic" pitchFamily="34" charset="-128"/>
              </a:rPr>
              <a:pPr/>
              <a:t>10</a:t>
            </a:fld>
            <a:endParaRPr lang="en-GB" altLang="en-US">
              <a:ea typeface="MS PGothic" pitchFamily="3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67767-FF04-43C3-AE19-BAB1B9654DD4}" type="slidenum">
              <a:rPr lang="en-GB" altLang="en-US" smtClean="0">
                <a:ea typeface="MS PGothic" pitchFamily="34" charset="-128"/>
              </a:rPr>
              <a:pPr/>
              <a:t>11</a:t>
            </a:fld>
            <a:endParaRPr lang="en-GB" altLang="en-US">
              <a:ea typeface="MS PGothic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38" y="3068638"/>
            <a:ext cx="9136062" cy="3781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" name="Picture 11" descr="DofE logo plus descripto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49275"/>
            <a:ext cx="72612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0325" y="4678363"/>
            <a:ext cx="6478588" cy="1800225"/>
          </a:xfrm>
        </p:spPr>
        <p:txBody>
          <a:bodyPr/>
          <a:lstStyle>
            <a:lvl1pPr marL="0" indent="0" algn="ctr">
              <a:buFontTx/>
              <a:buNone/>
              <a:defRPr sz="3000" b="1"/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325" y="4678363"/>
            <a:ext cx="3162300" cy="180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4678363"/>
            <a:ext cx="3163888" cy="180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2428875"/>
            <a:ext cx="1943100" cy="40497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2428875"/>
            <a:ext cx="5678488" cy="40497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5251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58888"/>
            <a:ext cx="8642350" cy="5589587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5251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58888"/>
            <a:ext cx="8642350" cy="5589587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52513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58888"/>
            <a:ext cx="8642350" cy="5589587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52513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58888"/>
            <a:ext cx="8642350" cy="5589587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525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58888"/>
            <a:ext cx="8642350" cy="558958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8" name="Picture 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112838"/>
            <a:ext cx="9144000" cy="6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9" name="Picture 5" descr="FULL LOGO - GUNMET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30956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D424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2428875"/>
            <a:ext cx="7773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325" y="4678363"/>
            <a:ext cx="64785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  <p:pic>
        <p:nvPicPr>
          <p:cNvPr id="10244" name="Picture 11" descr="DofE logo plus descripto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7950" y="71438"/>
            <a:ext cx="32099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112838"/>
            <a:ext cx="9144000" cy="6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000" b="1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Bronze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6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Silver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6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Gold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6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Volunteering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E8064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–"/>
        <a:defRPr sz="26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Physical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FFC72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–"/>
        <a:defRPr sz="26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Skills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0082D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–"/>
        <a:defRPr sz="26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Expedition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8196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76B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–"/>
        <a:defRPr sz="26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Residential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220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831FB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Georgia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Georgia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Georgia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Georgia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–"/>
        <a:defRPr sz="26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fe.org/en/content/cms/Doing_your_DofE/What_is_a_DofE_prog/Levels/Bronze/Bronz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4292600"/>
            <a:ext cx="7772400" cy="1800225"/>
          </a:xfrm>
        </p:spPr>
        <p:txBody>
          <a:bodyPr/>
          <a:lstStyle/>
          <a:p>
            <a:pPr eaLnBrk="1" hangingPunct="1"/>
            <a:r>
              <a:rPr lang="en-GB" altLang="en-US"/>
              <a:t>What is the DofE?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/>
            </a:br>
            <a:r>
              <a:rPr lang="en-GB" altLang="en-US"/>
              <a:t>Choosing activities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58888"/>
            <a:ext cx="8642350" cy="2025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/>
              <a:t>There is a massive choice of activities that count towards DofE programmes.  You can select practically any activity you want – as long as it’s </a:t>
            </a:r>
            <a:br>
              <a:rPr lang="en-GB" altLang="en-US"/>
            </a:br>
            <a:r>
              <a:rPr lang="en-GB" altLang="en-US"/>
              <a:t>legal and morally acceptable.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0825" y="3429000"/>
            <a:ext cx="864235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GB" altLang="en-US">
                <a:solidFill>
                  <a:srgbClr val="000000"/>
                </a:solidFill>
              </a:rPr>
              <a:t>Activities are placed in specific sections for </a:t>
            </a:r>
            <a:br>
              <a:rPr lang="en-GB" altLang="en-US">
                <a:solidFill>
                  <a:srgbClr val="000000"/>
                </a:solidFill>
              </a:rPr>
            </a:br>
            <a:r>
              <a:rPr lang="en-GB" altLang="en-US">
                <a:solidFill>
                  <a:srgbClr val="000000"/>
                </a:solidFill>
              </a:rPr>
              <a:t>a reason.</a:t>
            </a:r>
          </a:p>
          <a:p>
            <a:pPr marL="342900" indent="-342900"/>
            <a:r>
              <a:rPr lang="en-GB" altLang="en-US">
                <a:solidFill>
                  <a:srgbClr val="000000"/>
                </a:solidFill>
              </a:rPr>
              <a:t>You need to choose activities you are going to enjoy.</a:t>
            </a:r>
          </a:p>
          <a:p>
            <a:pPr marL="342900" indent="-342900"/>
            <a:r>
              <a:rPr lang="en-GB" altLang="en-US">
                <a:solidFill>
                  <a:srgbClr val="000000"/>
                </a:solidFill>
              </a:rPr>
              <a:t>Activities could be something that you are already doing or perhaps one you’ve always wanted to try</a:t>
            </a:r>
            <a:r>
              <a:rPr lang="en-GB" altLang="en-US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/>
            </a:br>
            <a:r>
              <a:rPr lang="en-GB" altLang="en-US"/>
              <a:t>Choosing activities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8713788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GB" altLang="en-US" sz="3200">
                <a:solidFill>
                  <a:srgbClr val="000000"/>
                </a:solidFill>
              </a:rPr>
              <a:t>Think about what you want to do for each</a:t>
            </a:r>
          </a:p>
          <a:p>
            <a:pPr marL="342900" indent="-342900" algn="ctr">
              <a:buFontTx/>
              <a:buNone/>
            </a:pPr>
            <a:r>
              <a:rPr lang="en-GB" altLang="en-US" sz="3200">
                <a:solidFill>
                  <a:srgbClr val="000000"/>
                </a:solidFill>
              </a:rPr>
              <a:t> section, and check with your DofE Leader</a:t>
            </a:r>
          </a:p>
          <a:p>
            <a:pPr marL="342900" indent="-342900" algn="ctr">
              <a:buFontTx/>
              <a:buNone/>
            </a:pPr>
            <a:r>
              <a:rPr lang="en-GB" altLang="en-US" sz="3200">
                <a:solidFill>
                  <a:srgbClr val="000000"/>
                </a:solidFill>
              </a:rPr>
              <a:t>that your choices can be counted. </a:t>
            </a:r>
          </a:p>
          <a:p>
            <a:pPr marL="342900" indent="-342900" algn="ctr">
              <a:buFontTx/>
              <a:buNone/>
            </a:pPr>
            <a:endParaRPr lang="en-GB" altLang="en-US" sz="3200">
              <a:solidFill>
                <a:srgbClr val="000000"/>
              </a:solidFill>
            </a:endParaRPr>
          </a:p>
          <a:p>
            <a:pPr marL="342900" indent="-342900" algn="ctr">
              <a:buFontTx/>
              <a:buNone/>
            </a:pPr>
            <a:r>
              <a:rPr lang="en-GB" altLang="en-US" sz="3200">
                <a:solidFill>
                  <a:srgbClr val="000000"/>
                </a:solidFill>
              </a:rPr>
              <a:t>Use the helpful lists and category finder on</a:t>
            </a:r>
          </a:p>
          <a:p>
            <a:pPr marL="342900" indent="-342900" algn="ctr"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</a:rPr>
              <a:t>www.DofE.org/sections.</a:t>
            </a:r>
          </a:p>
          <a:p>
            <a:pPr marL="342900" indent="-342900">
              <a:spcBef>
                <a:spcPct val="50000"/>
              </a:spcBef>
            </a:pPr>
            <a:endParaRPr lang="en-GB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C863-3459-4C9C-AD5E-BAEEB3FC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2477-859F-4914-9E17-A3ED57BAC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October to December students will begin to complete </a:t>
            </a:r>
            <a:r>
              <a:rPr lang="en-GB" b="1" dirty="0"/>
              <a:t>volunteering/physical/skill </a:t>
            </a:r>
            <a:r>
              <a:rPr lang="en-GB" dirty="0"/>
              <a:t>activities:</a:t>
            </a:r>
          </a:p>
          <a:p>
            <a:pPr lvl="0"/>
            <a:r>
              <a:rPr lang="en-GB" b="1" dirty="0"/>
              <a:t>Bronze: </a:t>
            </a:r>
            <a:r>
              <a:rPr lang="en-GB" dirty="0"/>
              <a:t>All activities to last 3 months, with one activity chosen to continue for a further 3 months (6 total)</a:t>
            </a:r>
          </a:p>
          <a:p>
            <a:pPr lvl="0"/>
            <a:r>
              <a:rPr lang="en-GB" b="1" dirty="0"/>
              <a:t>Silver:</a:t>
            </a:r>
            <a:r>
              <a:rPr lang="en-GB" dirty="0"/>
              <a:t> Volunteering activity to last 6 months, and physical/skill activity one to be completed for 3 months and the other 6 months. One of the 6-month activities must then be extended until 12 months.</a:t>
            </a:r>
          </a:p>
          <a:p>
            <a:r>
              <a:rPr lang="en-GB" dirty="0"/>
              <a:t>Students to submit evidence of 3-month activity by January 2022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04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4724-C6CF-4D75-A029-35E4402A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Expedition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312D1-7547-48AF-9ABA-7376A45C1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Practice day walk – Sunday 13</a:t>
            </a:r>
            <a:r>
              <a:rPr lang="en-GB" baseline="30000" dirty="0"/>
              <a:t>th</a:t>
            </a:r>
            <a:r>
              <a:rPr lang="en-GB" dirty="0"/>
              <a:t> March</a:t>
            </a:r>
          </a:p>
          <a:p>
            <a:r>
              <a:rPr lang="en-GB" dirty="0"/>
              <a:t>Prior to day walk, enrichment sessions to be held between January and March to cover the following:</a:t>
            </a:r>
          </a:p>
          <a:p>
            <a:pPr lvl="0"/>
            <a:r>
              <a:rPr lang="en-GB" dirty="0"/>
              <a:t>Map skills (maps, grid references, scale, directions, route planning)</a:t>
            </a:r>
          </a:p>
          <a:p>
            <a:pPr lvl="0"/>
            <a:r>
              <a:rPr lang="en-GB" dirty="0"/>
              <a:t>Equipment (tents, bags, clothing, footwear)</a:t>
            </a:r>
          </a:p>
          <a:p>
            <a:pPr lvl="0"/>
            <a:r>
              <a:rPr lang="en-GB" dirty="0"/>
              <a:t>Stoves and food</a:t>
            </a:r>
          </a:p>
          <a:p>
            <a:pPr lvl="0"/>
            <a:r>
              <a:rPr lang="en-GB" dirty="0"/>
              <a:t>Teamwork</a:t>
            </a:r>
          </a:p>
          <a:p>
            <a:pPr lvl="0"/>
            <a:r>
              <a:rPr lang="en-GB" dirty="0"/>
              <a:t>Rivington Plan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345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334C-5F68-4158-83DF-FA1D81D1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A7B59-73E4-476D-B1D7-298F4C615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Bronze Practice</a:t>
            </a:r>
            <a:r>
              <a:rPr lang="en-GB" dirty="0"/>
              <a:t> – </a:t>
            </a:r>
            <a:r>
              <a:rPr lang="en-GB" dirty="0" err="1"/>
              <a:t>Waddow</a:t>
            </a:r>
            <a:r>
              <a:rPr lang="en-GB" dirty="0"/>
              <a:t> Hall, 2 days 1 night, 23</a:t>
            </a:r>
            <a:r>
              <a:rPr lang="en-GB" baseline="30000" dirty="0"/>
              <a:t> </a:t>
            </a:r>
            <a:r>
              <a:rPr lang="en-GB" dirty="0"/>
              <a:t>– 24</a:t>
            </a:r>
            <a:r>
              <a:rPr lang="en-GB" baseline="30000" dirty="0"/>
              <a:t>th</a:t>
            </a:r>
            <a:r>
              <a:rPr lang="en-GB" dirty="0"/>
              <a:t> April</a:t>
            </a:r>
          </a:p>
          <a:p>
            <a:r>
              <a:rPr lang="en-GB" b="1" dirty="0"/>
              <a:t>Bronze Qualifier</a:t>
            </a:r>
            <a:r>
              <a:rPr lang="en-GB" dirty="0"/>
              <a:t> – North Wales, 2 days 1 night, 18 – 19</a:t>
            </a:r>
            <a:r>
              <a:rPr lang="en-GB" baseline="30000" dirty="0"/>
              <a:t>th</a:t>
            </a:r>
            <a:r>
              <a:rPr lang="en-GB" dirty="0"/>
              <a:t> June</a:t>
            </a:r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/>
              <a:t>Silver Practice</a:t>
            </a:r>
            <a:r>
              <a:rPr lang="en-GB"/>
              <a:t> </a:t>
            </a:r>
            <a:r>
              <a:rPr lang="en-GB" dirty="0"/>
              <a:t>– </a:t>
            </a:r>
            <a:r>
              <a:rPr lang="en-GB" dirty="0" err="1"/>
              <a:t>Waddecar</a:t>
            </a:r>
            <a:r>
              <a:rPr lang="en-GB" dirty="0"/>
              <a:t> Scout Camp, 2 days 1 night, 21 – 22</a:t>
            </a:r>
            <a:r>
              <a:rPr lang="en-GB" baseline="30000" dirty="0"/>
              <a:t>nd</a:t>
            </a:r>
            <a:r>
              <a:rPr lang="en-GB" dirty="0"/>
              <a:t> May</a:t>
            </a:r>
          </a:p>
          <a:p>
            <a:r>
              <a:rPr lang="en-GB" b="1" dirty="0"/>
              <a:t>Silver Qualifier</a:t>
            </a:r>
            <a:r>
              <a:rPr lang="en-GB" dirty="0"/>
              <a:t> – </a:t>
            </a:r>
            <a:r>
              <a:rPr lang="en-GB" dirty="0" err="1"/>
              <a:t>Edale</a:t>
            </a:r>
            <a:r>
              <a:rPr lang="en-GB" dirty="0"/>
              <a:t>, 3 days 2 nights, 9 – 11</a:t>
            </a:r>
            <a:r>
              <a:rPr lang="en-GB" baseline="30000" dirty="0"/>
              <a:t>th</a:t>
            </a:r>
            <a:r>
              <a:rPr lang="en-GB" dirty="0"/>
              <a:t> July or 8 – 10</a:t>
            </a:r>
            <a:r>
              <a:rPr lang="en-GB" baseline="30000" dirty="0"/>
              <a:t>th</a:t>
            </a:r>
            <a:r>
              <a:rPr lang="en-GB" dirty="0"/>
              <a:t> July</a:t>
            </a:r>
          </a:p>
        </p:txBody>
      </p:sp>
    </p:spTree>
    <p:extLst>
      <p:ext uri="{BB962C8B-B14F-4D97-AF65-F5344CB8AC3E}">
        <p14:creationId xmlns:p14="http://schemas.microsoft.com/office/powerpoint/2010/main" val="327742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000A8-35B4-4353-8894-ACE5E8F1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6FC38-E869-4B91-8BF6-030897000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All camping equipment (tents, bags and stoves) will be provided by school as part of the cost – you can bring your own as long as Mr Foulkes checks it beforehand and you can carry it!</a:t>
            </a:r>
          </a:p>
          <a:p>
            <a:r>
              <a:rPr lang="en-GB" sz="2000" dirty="0"/>
              <a:t>Students with disabilities can take part and there are ways to modify their expedition challenge – they can be in the normal groups.</a:t>
            </a:r>
          </a:p>
          <a:p>
            <a:r>
              <a:rPr lang="en-GB" sz="2000" dirty="0"/>
              <a:t>Students need to choose their own activities for Physical, Skill and Volunteering – these will not be arranged for students but enrichment opportunities in the 2:45-3:30 slot are a great option.</a:t>
            </a:r>
          </a:p>
          <a:p>
            <a:r>
              <a:rPr lang="en-GB" sz="2000" dirty="0"/>
              <a:t>What’s the benefit? Helps you challenge yourself, recognise your achievements with an internationally acclaimed award, employers REALLY like it as it shows teamwork and resilience but most importantly </a:t>
            </a:r>
            <a:r>
              <a:rPr lang="en-GB" sz="2000" b="1" dirty="0"/>
              <a:t>DO SOMETHING FUN AND CHALLENGING WITH A GROUP OF FRIENDS</a:t>
            </a:r>
          </a:p>
          <a:p>
            <a:r>
              <a:rPr lang="en-GB" sz="2000" dirty="0"/>
              <a:t>What if you want to do it but don’t think you can afford it? – Ask, we might be able to help if you fit certain criteria</a:t>
            </a:r>
          </a:p>
          <a:p>
            <a:r>
              <a:rPr lang="en-GB" sz="2000" dirty="0"/>
              <a:t>Is it hard? – Yes but fun, have a go but be ready for it to be tough.</a:t>
            </a:r>
          </a:p>
        </p:txBody>
      </p:sp>
    </p:spTree>
    <p:extLst>
      <p:ext uri="{BB962C8B-B14F-4D97-AF65-F5344CB8AC3E}">
        <p14:creationId xmlns:p14="http://schemas.microsoft.com/office/powerpoint/2010/main" val="113657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340768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4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412776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6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2" y="1646636"/>
            <a:ext cx="5174046" cy="3449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4198" y="2198018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6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/>
            </a:br>
            <a:r>
              <a:rPr lang="en-GB" altLang="en-US"/>
              <a:t>The DofE is…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ea typeface="ＭＳ Ｐゴシック" charset="-128"/>
              </a:rPr>
              <a:t>Your DofE programme is a real adventure.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ea typeface="ＭＳ Ｐゴシック" charset="-128"/>
              </a:rPr>
              <a:t>It doesn’t matter who you are or where you’re from.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ea typeface="ＭＳ Ｐゴシック" charset="-128"/>
              </a:rPr>
              <a:t>You just need to be aged between 14 and 24. </a:t>
            </a:r>
          </a:p>
          <a:p>
            <a:pPr eaLnBrk="1" hangingPunct="1">
              <a:buFontTx/>
              <a:buNone/>
              <a:defRPr/>
            </a:pPr>
            <a:endParaRPr lang="en-US" dirty="0">
              <a:ea typeface="ＭＳ Ｐゴシック" charset="-128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ea typeface="ＭＳ Ｐゴシック" charset="-128"/>
              </a:rPr>
              <a:t>You can do DofE programmes at three levels:</a:t>
            </a:r>
          </a:p>
          <a:p>
            <a:pPr eaLnBrk="1" hangingPunct="1">
              <a:defRPr/>
            </a:pPr>
            <a:r>
              <a:rPr lang="en-US" b="1" dirty="0">
                <a:ea typeface="ＭＳ Ｐゴシック" charset="-128"/>
                <a:hlinkClick r:id="rId3" tooltip="Bronze"/>
              </a:rPr>
              <a:t>Bronze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dirty="0">
                <a:ea typeface="ＭＳ Ｐゴシック" charset="-128"/>
              </a:rPr>
              <a:t>(aged 14+)</a:t>
            </a:r>
            <a:endParaRPr lang="en-US" b="1" dirty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Silver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dirty="0">
                <a:ea typeface="ＭＳ Ｐゴシック" charset="-128"/>
              </a:rPr>
              <a:t>(aged 15+)</a:t>
            </a:r>
            <a:endParaRPr lang="en-US" b="1" dirty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b="1" u="sng" dirty="0">
                <a:solidFill>
                  <a:schemeClr val="accent1"/>
                </a:solidFill>
                <a:ea typeface="ＭＳ Ｐゴシック" charset="-128"/>
              </a:rPr>
              <a:t>Gold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dirty="0">
                <a:ea typeface="ＭＳ Ｐゴシック" charset="-128"/>
              </a:rPr>
              <a:t>(aged 16+)</a:t>
            </a:r>
            <a:endParaRPr lang="en-US" b="1" dirty="0">
              <a:ea typeface="ＭＳ Ｐゴシック" charset="-128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ea typeface="ＭＳ Ｐゴシック" charset="-128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ea typeface="ＭＳ Ｐゴシック" charset="-128"/>
              </a:rPr>
              <a:t>…which lead to a Duke of Edinburgh's Award. </a:t>
            </a:r>
          </a:p>
          <a:p>
            <a:pPr algn="ctr" eaLnBrk="1" hangingPunct="1">
              <a:buFontTx/>
              <a:buNone/>
              <a:defRPr/>
            </a:pPr>
            <a:endParaRPr lang="en-GB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/>
            </a:br>
            <a:r>
              <a:rPr lang="en-GB" altLang="en-US"/>
              <a:t>The DofE is…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58888"/>
            <a:ext cx="8740775" cy="558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You achieve an Award by completing a personal programme 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of activities in four sections:</a:t>
            </a:r>
          </a:p>
          <a:p>
            <a:pPr eaLnBrk="1" hangingPunct="1">
              <a:buClr>
                <a:srgbClr val="E80649"/>
              </a:buClr>
              <a:buFont typeface="Wingdings" pitchFamily="2" charset="2"/>
              <a:buChar char="n"/>
            </a:pPr>
            <a:r>
              <a:rPr lang="en-GB" altLang="en-US" sz="2400" b="1"/>
              <a:t>Volunteering: </a:t>
            </a:r>
            <a:r>
              <a:rPr lang="en-GB" altLang="en-US" sz="2400"/>
              <a:t>undertaking service to individuals or the community.</a:t>
            </a:r>
            <a:endParaRPr lang="en-GB" altLang="en-US" sz="2400" b="1"/>
          </a:p>
          <a:p>
            <a:pPr eaLnBrk="1" hangingPunct="1">
              <a:buClr>
                <a:srgbClr val="FFC726"/>
              </a:buClr>
              <a:buFont typeface="Wingdings" pitchFamily="2" charset="2"/>
              <a:buChar char="n"/>
            </a:pPr>
            <a:r>
              <a:rPr lang="en-GB" altLang="en-US" sz="2400" b="1"/>
              <a:t>Physical: </a:t>
            </a:r>
            <a:r>
              <a:rPr lang="en-GB" altLang="en-US" sz="2400"/>
              <a:t>improving in an area of sport, dance or fitness activities.</a:t>
            </a:r>
            <a:endParaRPr lang="en-GB" altLang="en-US" sz="2400" b="1"/>
          </a:p>
          <a:p>
            <a:pPr eaLnBrk="1" hangingPunct="1">
              <a:buClr>
                <a:srgbClr val="0082D1"/>
              </a:buClr>
              <a:buFont typeface="Wingdings" pitchFamily="2" charset="2"/>
              <a:buChar char="n"/>
            </a:pPr>
            <a:r>
              <a:rPr lang="en-GB" altLang="en-US" sz="2400" b="1"/>
              <a:t>Skills: </a:t>
            </a:r>
            <a:r>
              <a:rPr lang="en-GB" altLang="en-US" sz="2400"/>
              <a:t>developing practical and social skills and personal interests.</a:t>
            </a:r>
            <a:endParaRPr lang="en-GB" altLang="en-US" sz="2400" b="1"/>
          </a:p>
          <a:p>
            <a:pPr eaLnBrk="1" hangingPunct="1">
              <a:buClr>
                <a:srgbClr val="76B900"/>
              </a:buClr>
              <a:buFont typeface="Wingdings" pitchFamily="2" charset="2"/>
              <a:buChar char="n"/>
            </a:pPr>
            <a:r>
              <a:rPr lang="en-GB" altLang="en-US" sz="2400" b="1"/>
              <a:t>Expedition: </a:t>
            </a:r>
            <a:r>
              <a:rPr lang="en-GB" altLang="en-US" sz="2400"/>
              <a:t>planning, training for and completion of an adventurous journey in the UK or abroad.</a:t>
            </a:r>
            <a:endParaRPr lang="en-GB" altLang="en-US" sz="2400" b="1"/>
          </a:p>
          <a:p>
            <a:pPr eaLnBrk="1" hangingPunct="1">
              <a:buClr>
                <a:srgbClr val="831FB5"/>
              </a:buClr>
              <a:buFont typeface="Wingdings" pitchFamily="2" charset="2"/>
              <a:buChar char="n"/>
            </a:pPr>
            <a:r>
              <a:rPr lang="en-GB" altLang="en-US" sz="2400"/>
              <a:t>At Gold level, you must do an additional </a:t>
            </a:r>
            <a:r>
              <a:rPr lang="en-GB" altLang="en-US" sz="2400" b="1"/>
              <a:t>Residential </a:t>
            </a:r>
            <a:r>
              <a:rPr lang="en-GB" altLang="en-US" sz="2400"/>
              <a:t>section, which involves working and staying away from home doing a shared activity.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algn="ctr" eaLnBrk="1" hangingPunct="1">
              <a:buFontTx/>
              <a:buNone/>
            </a:pPr>
            <a:endParaRPr lang="en-GB" altLang="en-US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6553200" y="3581400"/>
            <a:ext cx="878522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E80649"/>
              </a:buClr>
              <a:buFont typeface="Wingdings" pitchFamily="2" charset="2"/>
              <a:buChar char="n"/>
            </a:pPr>
            <a:endParaRPr lang="en-US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/>
            </a:br>
            <a:r>
              <a:rPr lang="en-GB" altLang="en-US"/>
              <a:t>Time and age requirements</a:t>
            </a:r>
          </a:p>
        </p:txBody>
      </p:sp>
      <p:graphicFrame>
        <p:nvGraphicFramePr>
          <p:cNvPr id="258137" name="Group 89"/>
          <p:cNvGraphicFramePr>
            <a:graphicFrameLocks noGrp="1"/>
          </p:cNvGraphicFramePr>
          <p:nvPr>
            <p:ph idx="1"/>
          </p:nvPr>
        </p:nvGraphicFramePr>
        <p:xfrm>
          <a:off x="250825" y="1528763"/>
          <a:ext cx="8642350" cy="4460876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9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Minimum period of participation by: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Level: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Direct entrants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Previous level Award holders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Bronze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 months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Silver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 months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 months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Gold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 months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 months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80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Direct entrants are young people starting their </a:t>
                      </a:r>
                      <a:r>
                        <a:rPr kumimoji="0" lang="en-GB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DofE</a:t>
                      </a:r>
                      <a:r>
                        <a:rPr kumimoji="0" lang="en-GB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programme at either Silver or Gold level, who have not achieved the previous level of Award.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br>
              <a:rPr lang="en-GB" altLang="en-US" b="1"/>
            </a:br>
            <a:r>
              <a:rPr lang="en-GB" altLang="en-US" b="1"/>
              <a:t>Bronze Award (14+ years old)</a:t>
            </a:r>
          </a:p>
        </p:txBody>
      </p:sp>
      <p:graphicFrame>
        <p:nvGraphicFramePr>
          <p:cNvPr id="260155" name="Group 59"/>
          <p:cNvGraphicFramePr>
            <a:graphicFrameLocks noGrp="1"/>
          </p:cNvGraphicFramePr>
          <p:nvPr>
            <p:ph idx="1"/>
          </p:nvPr>
        </p:nvGraphicFramePr>
        <p:xfrm>
          <a:off x="250825" y="1484313"/>
          <a:ext cx="8642350" cy="3600450"/>
        </p:xfrm>
        <a:graphic>
          <a:graphicData uri="http://schemas.openxmlformats.org/drawingml/2006/table">
            <a:tbl>
              <a:tblPr/>
              <a:tblGrid>
                <a:gridCol w="216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Volunteering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Physical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Skills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Expedition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months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Plan, train </a:t>
                      </a:r>
                      <a:b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 and complete a </a:t>
                      </a:r>
                      <a:b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day, 1 night expedition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2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participants must undertake a </a:t>
                      </a:r>
                      <a:r>
                        <a:rPr kumimoji="0" lang="en-GB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further </a:t>
                      </a:r>
                      <a:r>
                        <a:rPr kumimoji="0" lang="en-GB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months in the Volunteering, Physical or Skills section.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br>
              <a:rPr lang="en-GB" altLang="en-US" b="1"/>
            </a:br>
            <a:r>
              <a:rPr lang="en-GB" altLang="en-US" b="1"/>
              <a:t>Silver Award (15+ years old)</a:t>
            </a:r>
          </a:p>
        </p:txBody>
      </p:sp>
      <p:graphicFrame>
        <p:nvGraphicFramePr>
          <p:cNvPr id="262175" name="Group 31"/>
          <p:cNvGraphicFramePr>
            <a:graphicFrameLocks noGrp="1"/>
          </p:cNvGraphicFramePr>
          <p:nvPr>
            <p:ph idx="1"/>
          </p:nvPr>
        </p:nvGraphicFramePr>
        <p:xfrm>
          <a:off x="250825" y="1443038"/>
          <a:ext cx="8642350" cy="3498850"/>
        </p:xfrm>
        <a:graphic>
          <a:graphicData uri="http://schemas.openxmlformats.org/drawingml/2006/table">
            <a:tbl>
              <a:tblPr/>
              <a:tblGrid>
                <a:gridCol w="216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Volunteering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Physical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Skills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Expedition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 months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One section for 6 months and the other section for 3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Plan, train </a:t>
                      </a:r>
                      <a:b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and complete a </a:t>
                      </a:r>
                      <a:b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 day, 2 night expedition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0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Direct entrants must undertake a </a:t>
                      </a:r>
                      <a:r>
                        <a:rPr kumimoji="0" lang="en-GB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further </a:t>
                      </a:r>
                      <a:r>
                        <a:rPr kumimoji="0" lang="en-GB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 months in the Volunteering or the </a:t>
                      </a:r>
                      <a:r>
                        <a:rPr kumimoji="0" lang="en-GB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longer</a:t>
                      </a:r>
                      <a:r>
                        <a:rPr kumimoji="0" lang="en-GB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of the Physical or Skills sections.</a:t>
                      </a:r>
                      <a:endParaRPr kumimoji="0" lang="en-GB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ofE Standard Presentation Template">
  <a:themeElements>
    <a:clrScheme name="DofE Standard Presentation Template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DofE Standard Presentation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ofE Standard Presentation Template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7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7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Default Design">
  <a:themeElements>
    <a:clrScheme name="8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8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9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9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10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10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2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3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3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4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4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5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5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6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6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DofE Standard Presentation Template</Template>
  <TotalTime>739</TotalTime>
  <Words>891</Words>
  <Application>Microsoft Office PowerPoint</Application>
  <PresentationFormat>On-screen Show (4:3)</PresentationFormat>
  <Paragraphs>101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Georgia</vt:lpstr>
      <vt:lpstr>Wingdings</vt:lpstr>
      <vt:lpstr>DofE Standard Presentation Template</vt:lpstr>
      <vt:lpstr>8_Default Design</vt:lpstr>
      <vt:lpstr>9_Default Design</vt:lpstr>
      <vt:lpstr>10_Default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What is the DofE?</vt:lpstr>
      <vt:lpstr>PowerPoint Presentation</vt:lpstr>
      <vt:lpstr>PowerPoint Presentation</vt:lpstr>
      <vt:lpstr>PowerPoint Presentation</vt:lpstr>
      <vt:lpstr> The DofE is…</vt:lpstr>
      <vt:lpstr> The DofE is…</vt:lpstr>
      <vt:lpstr> Time and age requirements</vt:lpstr>
      <vt:lpstr> Bronze Award (14+ years old)</vt:lpstr>
      <vt:lpstr> Silver Award (15+ years old)</vt:lpstr>
      <vt:lpstr> Choosing activities</vt:lpstr>
      <vt:lpstr> Choosing activities</vt:lpstr>
      <vt:lpstr>Timescales</vt:lpstr>
      <vt:lpstr>Expedition Training</vt:lpstr>
      <vt:lpstr>Expeditions</vt:lpstr>
      <vt:lpstr>Questions</vt:lpstr>
    </vt:vector>
  </TitlesOfParts>
  <Company>Bluecube Technology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DofE</dc:title>
  <dc:creator>bennies</dc:creator>
  <cp:lastModifiedBy>Cordwell, Simon</cp:lastModifiedBy>
  <cp:revision>61</cp:revision>
  <dcterms:created xsi:type="dcterms:W3CDTF">2010-01-21T15:08:43Z</dcterms:created>
  <dcterms:modified xsi:type="dcterms:W3CDTF">2021-11-01T15:14:08Z</dcterms:modified>
</cp:coreProperties>
</file>