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6" r:id="rId3"/>
    <p:sldId id="262" r:id="rId4"/>
    <p:sldId id="263" r:id="rId5"/>
    <p:sldId id="264" r:id="rId6"/>
    <p:sldId id="272" r:id="rId7"/>
    <p:sldId id="279" r:id="rId8"/>
    <p:sldId id="280" r:id="rId9"/>
    <p:sldId id="267" r:id="rId10"/>
    <p:sldId id="268" r:id="rId11"/>
    <p:sldId id="273" r:id="rId12"/>
    <p:sldId id="269" r:id="rId13"/>
    <p:sldId id="270" r:id="rId14"/>
    <p:sldId id="271" r:id="rId15"/>
    <p:sldId id="261" r:id="rId16"/>
    <p:sldId id="257" r:id="rId17"/>
    <p:sldId id="274" r:id="rId18"/>
    <p:sldId id="258" r:id="rId19"/>
    <p:sldId id="259" r:id="rId20"/>
    <p:sldId id="260" r:id="rId21"/>
    <p:sldId id="266" r:id="rId22"/>
    <p:sldId id="265" r:id="rId23"/>
    <p:sldId id="275" r:id="rId24"/>
    <p:sldId id="278"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00FFFF"/>
    <a:srgbClr val="33CCFF"/>
    <a:srgbClr val="66FFCC"/>
    <a:srgbClr val="FFFF00"/>
    <a:srgbClr val="FF9966"/>
    <a:srgbClr val="94D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5" d="100"/>
          <a:sy n="85" d="100"/>
        </p:scale>
        <p:origin x="7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E83CDB0-E6A0-4C8A-8822-B2946AA68932}" type="datetimeFigureOut">
              <a:rPr lang="en-GB" smtClean="0"/>
              <a:t>14/10/2022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49835DC-E437-4ACA-81F8-D18CB73608F5}" type="slidenum">
              <a:rPr lang="en-GB" smtClean="0"/>
              <a:t>‹#›</a:t>
            </a:fld>
            <a:endParaRPr lang="en-GB" dirty="0"/>
          </a:p>
        </p:txBody>
      </p:sp>
    </p:spTree>
    <p:extLst>
      <p:ext uri="{BB962C8B-B14F-4D97-AF65-F5344CB8AC3E}">
        <p14:creationId xmlns:p14="http://schemas.microsoft.com/office/powerpoint/2010/main" val="229832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hubspotusercontent30.net/hubfs/5530880/KB%20Resources%20Summer%202021/Parent%20video_v2.mp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https://f.hubspotusercontent30.net/hubfs/5530880/KB Resources Summer 2021/Parent video_v2.mp4</a:t>
            </a:r>
            <a:endParaRPr lang="en-GB" dirty="0"/>
          </a:p>
        </p:txBody>
      </p:sp>
      <p:sp>
        <p:nvSpPr>
          <p:cNvPr id="4" name="Slide Number Placeholder 3"/>
          <p:cNvSpPr>
            <a:spLocks noGrp="1"/>
          </p:cNvSpPr>
          <p:nvPr>
            <p:ph type="sldNum" sz="quarter" idx="5"/>
          </p:nvPr>
        </p:nvSpPr>
        <p:spPr/>
        <p:txBody>
          <a:bodyPr/>
          <a:lstStyle/>
          <a:p>
            <a:fld id="{6F4B9B8E-2652-499F-BDBB-9B64270DDFBB}" type="slidenum">
              <a:rPr lang="en-GB" smtClean="0"/>
              <a:t>21</a:t>
            </a:fld>
            <a:endParaRPr lang="en-GB" dirty="0"/>
          </a:p>
        </p:txBody>
      </p:sp>
    </p:spTree>
    <p:extLst>
      <p:ext uri="{BB962C8B-B14F-4D97-AF65-F5344CB8AC3E}">
        <p14:creationId xmlns:p14="http://schemas.microsoft.com/office/powerpoint/2010/main" val="36959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Friday, October 14, 2022</a:t>
            </a:fld>
            <a:endParaRPr lang="en-US" dirty="0"/>
          </a:p>
        </p:txBody>
      </p:sp>
    </p:spTree>
    <p:extLst>
      <p:ext uri="{BB962C8B-B14F-4D97-AF65-F5344CB8AC3E}">
        <p14:creationId xmlns:p14="http://schemas.microsoft.com/office/powerpoint/2010/main" val="361626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Friday, October 14, 2022</a:t>
            </a:fld>
            <a:endParaRPr lang="en-US" dirty="0"/>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198397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Friday, October 14, 2022</a:t>
            </a:fld>
            <a:endParaRPr lang="en-US" dirty="0"/>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407917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0B12-8C00-4966-8447-DD01E29ABA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20C285-61A6-466E-A772-976968658E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B85CDC-11F0-4E5F-831D-AE33F497EF76}"/>
              </a:ext>
            </a:extLst>
          </p:cNvPr>
          <p:cNvSpPr>
            <a:spLocks noGrp="1"/>
          </p:cNvSpPr>
          <p:nvPr>
            <p:ph type="dt" sz="half" idx="10"/>
          </p:nvPr>
        </p:nvSpPr>
        <p:spPr/>
        <p:txBody>
          <a:bodyPr/>
          <a:lstStyle/>
          <a:p>
            <a:fld id="{A0B999B2-5214-485A-AA95-08E1DCA3043B}" type="datetimeFigureOut">
              <a:rPr lang="en-GB" smtClean="0"/>
              <a:t>14/10/2022</a:t>
            </a:fld>
            <a:endParaRPr lang="en-GB" dirty="0"/>
          </a:p>
        </p:txBody>
      </p:sp>
      <p:sp>
        <p:nvSpPr>
          <p:cNvPr id="5" name="Footer Placeholder 4">
            <a:extLst>
              <a:ext uri="{FF2B5EF4-FFF2-40B4-BE49-F238E27FC236}">
                <a16:creationId xmlns:a16="http://schemas.microsoft.com/office/drawing/2014/main" id="{C5FDD06A-237A-406D-B04A-F59A78406D2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B329289-1E1F-45DB-8B5B-3A3DF9F6511D}"/>
              </a:ext>
            </a:extLst>
          </p:cNvPr>
          <p:cNvSpPr>
            <a:spLocks noGrp="1"/>
          </p:cNvSpPr>
          <p:nvPr>
            <p:ph type="sldNum" sz="quarter" idx="12"/>
          </p:nvPr>
        </p:nvSpPr>
        <p:spPr/>
        <p:txBody>
          <a:bodyPr/>
          <a:lstStyle/>
          <a:p>
            <a:fld id="{3F6B7C13-EEE2-4137-ABD2-955F194101B8}" type="slidenum">
              <a:rPr lang="en-GB" smtClean="0"/>
              <a:t>‹#›</a:t>
            </a:fld>
            <a:endParaRPr lang="en-GB" dirty="0"/>
          </a:p>
        </p:txBody>
      </p:sp>
    </p:spTree>
    <p:extLst>
      <p:ext uri="{BB962C8B-B14F-4D97-AF65-F5344CB8AC3E}">
        <p14:creationId xmlns:p14="http://schemas.microsoft.com/office/powerpoint/2010/main" val="1154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DAD7-F165-4068-B3B3-F7D18DC727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ECCCC7-B3D1-4A65-BFE0-9C24387C43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C3E95C-8584-4674-89B5-8A7A83D825EF}"/>
              </a:ext>
            </a:extLst>
          </p:cNvPr>
          <p:cNvSpPr>
            <a:spLocks noGrp="1"/>
          </p:cNvSpPr>
          <p:nvPr>
            <p:ph type="dt" sz="half" idx="10"/>
          </p:nvPr>
        </p:nvSpPr>
        <p:spPr/>
        <p:txBody>
          <a:bodyPr/>
          <a:lstStyle/>
          <a:p>
            <a:fld id="{A0B999B2-5214-485A-AA95-08E1DCA3043B}" type="datetimeFigureOut">
              <a:rPr lang="en-GB" smtClean="0"/>
              <a:t>14/10/2022</a:t>
            </a:fld>
            <a:endParaRPr lang="en-GB" dirty="0"/>
          </a:p>
        </p:txBody>
      </p:sp>
      <p:sp>
        <p:nvSpPr>
          <p:cNvPr id="5" name="Footer Placeholder 4">
            <a:extLst>
              <a:ext uri="{FF2B5EF4-FFF2-40B4-BE49-F238E27FC236}">
                <a16:creationId xmlns:a16="http://schemas.microsoft.com/office/drawing/2014/main" id="{A6EC6ECE-2358-4344-804B-D10C84BE6E4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D2CF7F6-3848-46BD-B8DA-D89EF33B4445}"/>
              </a:ext>
            </a:extLst>
          </p:cNvPr>
          <p:cNvSpPr>
            <a:spLocks noGrp="1"/>
          </p:cNvSpPr>
          <p:nvPr>
            <p:ph type="sldNum" sz="quarter" idx="12"/>
          </p:nvPr>
        </p:nvSpPr>
        <p:spPr/>
        <p:txBody>
          <a:bodyPr/>
          <a:lstStyle/>
          <a:p>
            <a:fld id="{3F6B7C13-EEE2-4137-ABD2-955F194101B8}" type="slidenum">
              <a:rPr lang="en-GB" smtClean="0"/>
              <a:t>‹#›</a:t>
            </a:fld>
            <a:endParaRPr lang="en-GB" dirty="0"/>
          </a:p>
        </p:txBody>
      </p:sp>
    </p:spTree>
    <p:extLst>
      <p:ext uri="{BB962C8B-B14F-4D97-AF65-F5344CB8AC3E}">
        <p14:creationId xmlns:p14="http://schemas.microsoft.com/office/powerpoint/2010/main" val="3617959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1985-553D-49ED-BC0C-6B48CA9F58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D5BBF3-B50B-455E-AD29-520816FD0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6072FC-7FB6-4CFB-A33B-1CF2E0122D3D}"/>
              </a:ext>
            </a:extLst>
          </p:cNvPr>
          <p:cNvSpPr>
            <a:spLocks noGrp="1"/>
          </p:cNvSpPr>
          <p:nvPr>
            <p:ph type="dt" sz="half" idx="10"/>
          </p:nvPr>
        </p:nvSpPr>
        <p:spPr/>
        <p:txBody>
          <a:bodyPr/>
          <a:lstStyle/>
          <a:p>
            <a:fld id="{A0B999B2-5214-485A-AA95-08E1DCA3043B}" type="datetimeFigureOut">
              <a:rPr lang="en-GB" smtClean="0"/>
              <a:t>14/10/2022</a:t>
            </a:fld>
            <a:endParaRPr lang="en-GB" dirty="0"/>
          </a:p>
        </p:txBody>
      </p:sp>
      <p:sp>
        <p:nvSpPr>
          <p:cNvPr id="5" name="Footer Placeholder 4">
            <a:extLst>
              <a:ext uri="{FF2B5EF4-FFF2-40B4-BE49-F238E27FC236}">
                <a16:creationId xmlns:a16="http://schemas.microsoft.com/office/drawing/2014/main" id="{2A0B845C-24F7-4D2B-8352-CA15B8904CC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9FB9BEA-BA91-4BA8-AFDF-EA397170579E}"/>
              </a:ext>
            </a:extLst>
          </p:cNvPr>
          <p:cNvSpPr>
            <a:spLocks noGrp="1"/>
          </p:cNvSpPr>
          <p:nvPr>
            <p:ph type="sldNum" sz="quarter" idx="12"/>
          </p:nvPr>
        </p:nvSpPr>
        <p:spPr/>
        <p:txBody>
          <a:bodyPr/>
          <a:lstStyle/>
          <a:p>
            <a:fld id="{3F6B7C13-EEE2-4137-ABD2-955F194101B8}" type="slidenum">
              <a:rPr lang="en-GB" smtClean="0"/>
              <a:t>‹#›</a:t>
            </a:fld>
            <a:endParaRPr lang="en-GB" dirty="0"/>
          </a:p>
        </p:txBody>
      </p:sp>
    </p:spTree>
    <p:extLst>
      <p:ext uri="{BB962C8B-B14F-4D97-AF65-F5344CB8AC3E}">
        <p14:creationId xmlns:p14="http://schemas.microsoft.com/office/powerpoint/2010/main" val="4182246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D4B5B-07B9-49F9-AF3D-28096579D7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125F06-11A4-41E6-96DA-820FB9779F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98332F-459F-4DFA-A978-86956A86ED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5A6CC4-A1C4-4DBE-A445-4CAAC3F6DE4E}"/>
              </a:ext>
            </a:extLst>
          </p:cNvPr>
          <p:cNvSpPr>
            <a:spLocks noGrp="1"/>
          </p:cNvSpPr>
          <p:nvPr>
            <p:ph type="dt" sz="half" idx="10"/>
          </p:nvPr>
        </p:nvSpPr>
        <p:spPr/>
        <p:txBody>
          <a:bodyPr/>
          <a:lstStyle/>
          <a:p>
            <a:fld id="{A0B999B2-5214-485A-AA95-08E1DCA3043B}" type="datetimeFigureOut">
              <a:rPr lang="en-GB" smtClean="0"/>
              <a:t>14/10/2022</a:t>
            </a:fld>
            <a:endParaRPr lang="en-GB" dirty="0"/>
          </a:p>
        </p:txBody>
      </p:sp>
      <p:sp>
        <p:nvSpPr>
          <p:cNvPr id="6" name="Footer Placeholder 5">
            <a:extLst>
              <a:ext uri="{FF2B5EF4-FFF2-40B4-BE49-F238E27FC236}">
                <a16:creationId xmlns:a16="http://schemas.microsoft.com/office/drawing/2014/main" id="{749CC39B-DEE2-4DB7-A821-BD598F411F8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3B5B6A0-6D51-437D-9F8A-90012FBF536D}"/>
              </a:ext>
            </a:extLst>
          </p:cNvPr>
          <p:cNvSpPr>
            <a:spLocks noGrp="1"/>
          </p:cNvSpPr>
          <p:nvPr>
            <p:ph type="sldNum" sz="quarter" idx="12"/>
          </p:nvPr>
        </p:nvSpPr>
        <p:spPr/>
        <p:txBody>
          <a:bodyPr/>
          <a:lstStyle/>
          <a:p>
            <a:fld id="{3F6B7C13-EEE2-4137-ABD2-955F194101B8}" type="slidenum">
              <a:rPr lang="en-GB" smtClean="0"/>
              <a:t>‹#›</a:t>
            </a:fld>
            <a:endParaRPr lang="en-GB" dirty="0"/>
          </a:p>
        </p:txBody>
      </p:sp>
    </p:spTree>
    <p:extLst>
      <p:ext uri="{BB962C8B-B14F-4D97-AF65-F5344CB8AC3E}">
        <p14:creationId xmlns:p14="http://schemas.microsoft.com/office/powerpoint/2010/main" val="1865481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CEF2-0A81-4F30-A8F2-70327BEF98B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950E1B-BA44-4D2B-A039-1FEE13CE2D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E2163B-AA16-453F-98F6-7EC742F673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19595F-8A15-4CC6-84FD-C94F67C5FE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03A8D-34DD-46F5-8957-464E3FDB46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686581-C74C-452F-838A-30B8DA231F3E}"/>
              </a:ext>
            </a:extLst>
          </p:cNvPr>
          <p:cNvSpPr>
            <a:spLocks noGrp="1"/>
          </p:cNvSpPr>
          <p:nvPr>
            <p:ph type="dt" sz="half" idx="10"/>
          </p:nvPr>
        </p:nvSpPr>
        <p:spPr/>
        <p:txBody>
          <a:bodyPr/>
          <a:lstStyle/>
          <a:p>
            <a:fld id="{A0B999B2-5214-485A-AA95-08E1DCA3043B}" type="datetimeFigureOut">
              <a:rPr lang="en-GB" smtClean="0"/>
              <a:t>14/10/2022</a:t>
            </a:fld>
            <a:endParaRPr lang="en-GB" dirty="0"/>
          </a:p>
        </p:txBody>
      </p:sp>
      <p:sp>
        <p:nvSpPr>
          <p:cNvPr id="8" name="Footer Placeholder 7">
            <a:extLst>
              <a:ext uri="{FF2B5EF4-FFF2-40B4-BE49-F238E27FC236}">
                <a16:creationId xmlns:a16="http://schemas.microsoft.com/office/drawing/2014/main" id="{41541CE6-053D-4291-8D37-2BD21B94B1B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A587EB6-FEA8-49C8-B695-B95DEE34BB9A}"/>
              </a:ext>
            </a:extLst>
          </p:cNvPr>
          <p:cNvSpPr>
            <a:spLocks noGrp="1"/>
          </p:cNvSpPr>
          <p:nvPr>
            <p:ph type="sldNum" sz="quarter" idx="12"/>
          </p:nvPr>
        </p:nvSpPr>
        <p:spPr/>
        <p:txBody>
          <a:bodyPr/>
          <a:lstStyle/>
          <a:p>
            <a:fld id="{3F6B7C13-EEE2-4137-ABD2-955F194101B8}" type="slidenum">
              <a:rPr lang="en-GB" smtClean="0"/>
              <a:t>‹#›</a:t>
            </a:fld>
            <a:endParaRPr lang="en-GB" dirty="0"/>
          </a:p>
        </p:txBody>
      </p:sp>
    </p:spTree>
    <p:extLst>
      <p:ext uri="{BB962C8B-B14F-4D97-AF65-F5344CB8AC3E}">
        <p14:creationId xmlns:p14="http://schemas.microsoft.com/office/powerpoint/2010/main" val="944000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29DE-7BAA-4139-A3ED-6DBB274092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C9CA7D-FA51-4911-BA91-53AA3DD33031}"/>
              </a:ext>
            </a:extLst>
          </p:cNvPr>
          <p:cNvSpPr>
            <a:spLocks noGrp="1"/>
          </p:cNvSpPr>
          <p:nvPr>
            <p:ph type="dt" sz="half" idx="10"/>
          </p:nvPr>
        </p:nvSpPr>
        <p:spPr/>
        <p:txBody>
          <a:bodyPr/>
          <a:lstStyle/>
          <a:p>
            <a:fld id="{A0B999B2-5214-485A-AA95-08E1DCA3043B}" type="datetimeFigureOut">
              <a:rPr lang="en-GB" smtClean="0"/>
              <a:t>14/10/2022</a:t>
            </a:fld>
            <a:endParaRPr lang="en-GB" dirty="0"/>
          </a:p>
        </p:txBody>
      </p:sp>
      <p:sp>
        <p:nvSpPr>
          <p:cNvPr id="4" name="Footer Placeholder 3">
            <a:extLst>
              <a:ext uri="{FF2B5EF4-FFF2-40B4-BE49-F238E27FC236}">
                <a16:creationId xmlns:a16="http://schemas.microsoft.com/office/drawing/2014/main" id="{27BF9D8F-4CBA-4622-A998-AC6D6AAC3E5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B4C8036-AC82-47BA-9E74-8F73B296490E}"/>
              </a:ext>
            </a:extLst>
          </p:cNvPr>
          <p:cNvSpPr>
            <a:spLocks noGrp="1"/>
          </p:cNvSpPr>
          <p:nvPr>
            <p:ph type="sldNum" sz="quarter" idx="12"/>
          </p:nvPr>
        </p:nvSpPr>
        <p:spPr/>
        <p:txBody>
          <a:bodyPr/>
          <a:lstStyle/>
          <a:p>
            <a:fld id="{3F6B7C13-EEE2-4137-ABD2-955F194101B8}" type="slidenum">
              <a:rPr lang="en-GB" smtClean="0"/>
              <a:t>‹#›</a:t>
            </a:fld>
            <a:endParaRPr lang="en-GB" dirty="0"/>
          </a:p>
        </p:txBody>
      </p:sp>
    </p:spTree>
    <p:extLst>
      <p:ext uri="{BB962C8B-B14F-4D97-AF65-F5344CB8AC3E}">
        <p14:creationId xmlns:p14="http://schemas.microsoft.com/office/powerpoint/2010/main" val="3193878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B0D3E-25B5-4EC8-AA21-4213A97EACF8}"/>
              </a:ext>
            </a:extLst>
          </p:cNvPr>
          <p:cNvSpPr>
            <a:spLocks noGrp="1"/>
          </p:cNvSpPr>
          <p:nvPr>
            <p:ph type="dt" sz="half" idx="10"/>
          </p:nvPr>
        </p:nvSpPr>
        <p:spPr/>
        <p:txBody>
          <a:bodyPr/>
          <a:lstStyle/>
          <a:p>
            <a:fld id="{A0B999B2-5214-485A-AA95-08E1DCA3043B}" type="datetimeFigureOut">
              <a:rPr lang="en-GB" smtClean="0"/>
              <a:t>14/10/2022</a:t>
            </a:fld>
            <a:endParaRPr lang="en-GB" dirty="0"/>
          </a:p>
        </p:txBody>
      </p:sp>
      <p:sp>
        <p:nvSpPr>
          <p:cNvPr id="3" name="Footer Placeholder 2">
            <a:extLst>
              <a:ext uri="{FF2B5EF4-FFF2-40B4-BE49-F238E27FC236}">
                <a16:creationId xmlns:a16="http://schemas.microsoft.com/office/drawing/2014/main" id="{2DF28502-6272-4902-BD4E-F6846F451C5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F508E81-181B-4A7E-9EE1-CD8B500B79C3}"/>
              </a:ext>
            </a:extLst>
          </p:cNvPr>
          <p:cNvSpPr>
            <a:spLocks noGrp="1"/>
          </p:cNvSpPr>
          <p:nvPr>
            <p:ph type="sldNum" sz="quarter" idx="12"/>
          </p:nvPr>
        </p:nvSpPr>
        <p:spPr/>
        <p:txBody>
          <a:bodyPr/>
          <a:lstStyle/>
          <a:p>
            <a:fld id="{3F6B7C13-EEE2-4137-ABD2-955F194101B8}" type="slidenum">
              <a:rPr lang="en-GB" smtClean="0"/>
              <a:t>‹#›</a:t>
            </a:fld>
            <a:endParaRPr lang="en-GB" dirty="0"/>
          </a:p>
        </p:txBody>
      </p:sp>
    </p:spTree>
    <p:extLst>
      <p:ext uri="{BB962C8B-B14F-4D97-AF65-F5344CB8AC3E}">
        <p14:creationId xmlns:p14="http://schemas.microsoft.com/office/powerpoint/2010/main" val="1448341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E296-2B23-4DFE-A211-D1DA60C9E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C9A75B-E6A6-41F9-84C9-BA83C5124A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62B466-9877-448D-A9B6-792A4C29D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2B7635-82C7-4E67-B4E3-B2477C7DC134}"/>
              </a:ext>
            </a:extLst>
          </p:cNvPr>
          <p:cNvSpPr>
            <a:spLocks noGrp="1"/>
          </p:cNvSpPr>
          <p:nvPr>
            <p:ph type="dt" sz="half" idx="10"/>
          </p:nvPr>
        </p:nvSpPr>
        <p:spPr/>
        <p:txBody>
          <a:bodyPr/>
          <a:lstStyle/>
          <a:p>
            <a:fld id="{A0B999B2-5214-485A-AA95-08E1DCA3043B}" type="datetimeFigureOut">
              <a:rPr lang="en-GB" smtClean="0"/>
              <a:t>14/10/2022</a:t>
            </a:fld>
            <a:endParaRPr lang="en-GB" dirty="0"/>
          </a:p>
        </p:txBody>
      </p:sp>
      <p:sp>
        <p:nvSpPr>
          <p:cNvPr id="6" name="Footer Placeholder 5">
            <a:extLst>
              <a:ext uri="{FF2B5EF4-FFF2-40B4-BE49-F238E27FC236}">
                <a16:creationId xmlns:a16="http://schemas.microsoft.com/office/drawing/2014/main" id="{4EFD8CC2-CAF5-47D6-B1BB-31C79BEEB11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B317E10-9085-4746-85CB-36AB680210F9}"/>
              </a:ext>
            </a:extLst>
          </p:cNvPr>
          <p:cNvSpPr>
            <a:spLocks noGrp="1"/>
          </p:cNvSpPr>
          <p:nvPr>
            <p:ph type="sldNum" sz="quarter" idx="12"/>
          </p:nvPr>
        </p:nvSpPr>
        <p:spPr/>
        <p:txBody>
          <a:bodyPr/>
          <a:lstStyle/>
          <a:p>
            <a:fld id="{3F6B7C13-EEE2-4137-ABD2-955F194101B8}" type="slidenum">
              <a:rPr lang="en-GB" smtClean="0"/>
              <a:t>‹#›</a:t>
            </a:fld>
            <a:endParaRPr lang="en-GB" dirty="0"/>
          </a:p>
        </p:txBody>
      </p:sp>
    </p:spTree>
    <p:extLst>
      <p:ext uri="{BB962C8B-B14F-4D97-AF65-F5344CB8AC3E}">
        <p14:creationId xmlns:p14="http://schemas.microsoft.com/office/powerpoint/2010/main" val="259336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Friday, October 14, 2022</a:t>
            </a:fld>
            <a:endParaRPr lang="en-US" dirty="0"/>
          </a:p>
        </p:txBody>
      </p:sp>
    </p:spTree>
    <p:extLst>
      <p:ext uri="{BB962C8B-B14F-4D97-AF65-F5344CB8AC3E}">
        <p14:creationId xmlns:p14="http://schemas.microsoft.com/office/powerpoint/2010/main" val="3696989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4394-B6FB-4362-BAC1-41D858510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5091DD-D0B3-487B-B3D3-377DBC9954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FB1103F-71E1-4312-9470-CFCB44DFD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75916-A742-48DF-91FB-BCB309967073}"/>
              </a:ext>
            </a:extLst>
          </p:cNvPr>
          <p:cNvSpPr>
            <a:spLocks noGrp="1"/>
          </p:cNvSpPr>
          <p:nvPr>
            <p:ph type="dt" sz="half" idx="10"/>
          </p:nvPr>
        </p:nvSpPr>
        <p:spPr/>
        <p:txBody>
          <a:bodyPr/>
          <a:lstStyle/>
          <a:p>
            <a:fld id="{A0B999B2-5214-485A-AA95-08E1DCA3043B}" type="datetimeFigureOut">
              <a:rPr lang="en-GB" smtClean="0"/>
              <a:t>14/10/2022</a:t>
            </a:fld>
            <a:endParaRPr lang="en-GB" dirty="0"/>
          </a:p>
        </p:txBody>
      </p:sp>
      <p:sp>
        <p:nvSpPr>
          <p:cNvPr id="6" name="Footer Placeholder 5">
            <a:extLst>
              <a:ext uri="{FF2B5EF4-FFF2-40B4-BE49-F238E27FC236}">
                <a16:creationId xmlns:a16="http://schemas.microsoft.com/office/drawing/2014/main" id="{F7B00E78-9A89-41E0-B586-B9F300466E5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A0342FD-C45F-4D81-B3D4-18571C98E79C}"/>
              </a:ext>
            </a:extLst>
          </p:cNvPr>
          <p:cNvSpPr>
            <a:spLocks noGrp="1"/>
          </p:cNvSpPr>
          <p:nvPr>
            <p:ph type="sldNum" sz="quarter" idx="12"/>
          </p:nvPr>
        </p:nvSpPr>
        <p:spPr/>
        <p:txBody>
          <a:bodyPr/>
          <a:lstStyle/>
          <a:p>
            <a:fld id="{3F6B7C13-EEE2-4137-ABD2-955F194101B8}" type="slidenum">
              <a:rPr lang="en-GB" smtClean="0"/>
              <a:t>‹#›</a:t>
            </a:fld>
            <a:endParaRPr lang="en-GB" dirty="0"/>
          </a:p>
        </p:txBody>
      </p:sp>
    </p:spTree>
    <p:extLst>
      <p:ext uri="{BB962C8B-B14F-4D97-AF65-F5344CB8AC3E}">
        <p14:creationId xmlns:p14="http://schemas.microsoft.com/office/powerpoint/2010/main" val="115513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F4FE-EB93-4A64-A42B-E94BA6D421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EE6EB7-C9FC-4C35-9D16-249866015D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873EC4-E787-49CD-B957-41EB92F3229C}"/>
              </a:ext>
            </a:extLst>
          </p:cNvPr>
          <p:cNvSpPr>
            <a:spLocks noGrp="1"/>
          </p:cNvSpPr>
          <p:nvPr>
            <p:ph type="dt" sz="half" idx="10"/>
          </p:nvPr>
        </p:nvSpPr>
        <p:spPr/>
        <p:txBody>
          <a:bodyPr/>
          <a:lstStyle/>
          <a:p>
            <a:fld id="{A0B999B2-5214-485A-AA95-08E1DCA3043B}" type="datetimeFigureOut">
              <a:rPr lang="en-GB" smtClean="0"/>
              <a:t>14/10/2022</a:t>
            </a:fld>
            <a:endParaRPr lang="en-GB" dirty="0"/>
          </a:p>
        </p:txBody>
      </p:sp>
      <p:sp>
        <p:nvSpPr>
          <p:cNvPr id="5" name="Footer Placeholder 4">
            <a:extLst>
              <a:ext uri="{FF2B5EF4-FFF2-40B4-BE49-F238E27FC236}">
                <a16:creationId xmlns:a16="http://schemas.microsoft.com/office/drawing/2014/main" id="{0FA391B6-4281-4A6E-BE4D-B9DE0EB432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E49F7F5-33C6-4621-865D-09F58677FCAF}"/>
              </a:ext>
            </a:extLst>
          </p:cNvPr>
          <p:cNvSpPr>
            <a:spLocks noGrp="1"/>
          </p:cNvSpPr>
          <p:nvPr>
            <p:ph type="sldNum" sz="quarter" idx="12"/>
          </p:nvPr>
        </p:nvSpPr>
        <p:spPr/>
        <p:txBody>
          <a:bodyPr/>
          <a:lstStyle/>
          <a:p>
            <a:fld id="{3F6B7C13-EEE2-4137-ABD2-955F194101B8}" type="slidenum">
              <a:rPr lang="en-GB" smtClean="0"/>
              <a:t>‹#›</a:t>
            </a:fld>
            <a:endParaRPr lang="en-GB" dirty="0"/>
          </a:p>
        </p:txBody>
      </p:sp>
    </p:spTree>
    <p:extLst>
      <p:ext uri="{BB962C8B-B14F-4D97-AF65-F5344CB8AC3E}">
        <p14:creationId xmlns:p14="http://schemas.microsoft.com/office/powerpoint/2010/main" val="407867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580F38-E7B8-4661-A7DB-F0BC7FBCD0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8B72C4-E307-49E3-9E6A-5E8FADF61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DB1E49-C3FE-4213-A748-B3EB5E2D7C80}"/>
              </a:ext>
            </a:extLst>
          </p:cNvPr>
          <p:cNvSpPr>
            <a:spLocks noGrp="1"/>
          </p:cNvSpPr>
          <p:nvPr>
            <p:ph type="dt" sz="half" idx="10"/>
          </p:nvPr>
        </p:nvSpPr>
        <p:spPr/>
        <p:txBody>
          <a:bodyPr/>
          <a:lstStyle/>
          <a:p>
            <a:fld id="{A0B999B2-5214-485A-AA95-08E1DCA3043B}" type="datetimeFigureOut">
              <a:rPr lang="en-GB" smtClean="0"/>
              <a:t>14/10/2022</a:t>
            </a:fld>
            <a:endParaRPr lang="en-GB" dirty="0"/>
          </a:p>
        </p:txBody>
      </p:sp>
      <p:sp>
        <p:nvSpPr>
          <p:cNvPr id="5" name="Footer Placeholder 4">
            <a:extLst>
              <a:ext uri="{FF2B5EF4-FFF2-40B4-BE49-F238E27FC236}">
                <a16:creationId xmlns:a16="http://schemas.microsoft.com/office/drawing/2014/main" id="{69E917BB-D463-4391-A080-53A026AF1D3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850BEFA-6B9C-4FF4-A4F7-1C3DC009837C}"/>
              </a:ext>
            </a:extLst>
          </p:cNvPr>
          <p:cNvSpPr>
            <a:spLocks noGrp="1"/>
          </p:cNvSpPr>
          <p:nvPr>
            <p:ph type="sldNum" sz="quarter" idx="12"/>
          </p:nvPr>
        </p:nvSpPr>
        <p:spPr/>
        <p:txBody>
          <a:bodyPr/>
          <a:lstStyle/>
          <a:p>
            <a:fld id="{3F6B7C13-EEE2-4137-ABD2-955F194101B8}" type="slidenum">
              <a:rPr lang="en-GB" smtClean="0"/>
              <a:t>‹#›</a:t>
            </a:fld>
            <a:endParaRPr lang="en-GB" dirty="0"/>
          </a:p>
        </p:txBody>
      </p:sp>
    </p:spTree>
    <p:extLst>
      <p:ext uri="{BB962C8B-B14F-4D97-AF65-F5344CB8AC3E}">
        <p14:creationId xmlns:p14="http://schemas.microsoft.com/office/powerpoint/2010/main" val="323756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Friday, October 14, 2022</a:t>
            </a:fld>
            <a:endParaRPr lang="en-US" dirty="0"/>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dirty="0"/>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01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Friday, October 14, 2022</a:t>
            </a:fld>
            <a:endParaRPr lang="en-US" dirty="0"/>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dirty="0"/>
          </a:p>
        </p:txBody>
      </p:sp>
    </p:spTree>
    <p:extLst>
      <p:ext uri="{BB962C8B-B14F-4D97-AF65-F5344CB8AC3E}">
        <p14:creationId xmlns:p14="http://schemas.microsoft.com/office/powerpoint/2010/main" val="388954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Friday, October 14, 2022</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dirty="0"/>
          </a:p>
        </p:txBody>
      </p:sp>
    </p:spTree>
    <p:extLst>
      <p:ext uri="{BB962C8B-B14F-4D97-AF65-F5344CB8AC3E}">
        <p14:creationId xmlns:p14="http://schemas.microsoft.com/office/powerpoint/2010/main" val="233179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Friday, October 14, 2022</a:t>
            </a:fld>
            <a:endParaRPr lang="en-US" dirty="0"/>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dirty="0"/>
          </a:p>
        </p:txBody>
      </p:sp>
    </p:spTree>
    <p:extLst>
      <p:ext uri="{BB962C8B-B14F-4D97-AF65-F5344CB8AC3E}">
        <p14:creationId xmlns:p14="http://schemas.microsoft.com/office/powerpoint/2010/main" val="424922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Friday, October 14, 2022</a:t>
            </a:fld>
            <a:endParaRPr lang="en-US" dirty="0"/>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391785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Friday, October 14, 2022</a:t>
            </a:fld>
            <a:endParaRPr lang="en-US" dirty="0"/>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178052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Friday, October 14, 2022</a:t>
            </a:fld>
            <a:endParaRPr lang="en-US" dirty="0"/>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231089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Friday, October 14, 2022</a:t>
            </a:fld>
            <a:endParaRPr lang="en-US" dirty="0"/>
          </a:p>
        </p:txBody>
      </p:sp>
    </p:spTree>
    <p:extLst>
      <p:ext uri="{BB962C8B-B14F-4D97-AF65-F5344CB8AC3E}">
        <p14:creationId xmlns:p14="http://schemas.microsoft.com/office/powerpoint/2010/main" val="2055847160"/>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2800" i="1" kern="1200">
          <a:solidFill>
            <a:schemeClr val="tx2"/>
          </a:solidFill>
          <a:latin typeface="+mj-lt"/>
          <a:ea typeface="+mj-ea"/>
          <a:cs typeface="+mj-cs"/>
        </a:defRPr>
      </a:lvl1pPr>
    </p:titleStyle>
    <p:bodyStyle>
      <a:lvl1pPr marL="450000" indent="-448056" algn="l" defTabSz="914400" rtl="0" eaLnBrk="1" latinLnBrk="0" hangingPunct="1">
        <a:lnSpc>
          <a:spcPct val="140000"/>
        </a:lnSpc>
        <a:spcBef>
          <a:spcPts val="1000"/>
        </a:spcBef>
        <a:buFont typeface="Calibri Light" panose="020F0302020204030204" pitchFamily="34" charset="0"/>
        <a:buChar char="→"/>
        <a:defRPr sz="1800" kern="1200">
          <a:solidFill>
            <a:schemeClr val="tx2">
              <a:alpha val="55000"/>
            </a:schemeClr>
          </a:solidFill>
          <a:latin typeface="+mn-lt"/>
          <a:ea typeface="+mn-ea"/>
          <a:cs typeface="+mn-cs"/>
        </a:defRPr>
      </a:lvl1pPr>
      <a:lvl2pPr marL="9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2pPr>
      <a:lvl3pPr marL="13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3pPr>
      <a:lvl4pPr marL="18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4pPr>
      <a:lvl5pPr marL="22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EDE10-FB76-44FF-985C-AC290F9D5C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89B04-A88A-4B39-996B-7B7FED23D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6B9359-F999-46B7-A2E3-FA04C314E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999B2-5214-485A-AA95-08E1DCA3043B}" type="datetimeFigureOut">
              <a:rPr lang="en-GB" smtClean="0"/>
              <a:t>14/10/2022</a:t>
            </a:fld>
            <a:endParaRPr lang="en-GB" dirty="0"/>
          </a:p>
        </p:txBody>
      </p:sp>
      <p:sp>
        <p:nvSpPr>
          <p:cNvPr id="5" name="Footer Placeholder 4">
            <a:extLst>
              <a:ext uri="{FF2B5EF4-FFF2-40B4-BE49-F238E27FC236}">
                <a16:creationId xmlns:a16="http://schemas.microsoft.com/office/drawing/2014/main" id="{B6EF982C-0E1E-4C94-B321-7786E6B73E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4FF041D-4271-4542-8D97-86360C203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B7C13-EEE2-4137-ABD2-955F194101B8}" type="slidenum">
              <a:rPr lang="en-GB" smtClean="0"/>
              <a:t>‹#›</a:t>
            </a:fld>
            <a:endParaRPr lang="en-GB" dirty="0"/>
          </a:p>
        </p:txBody>
      </p:sp>
    </p:spTree>
    <p:extLst>
      <p:ext uri="{BB962C8B-B14F-4D97-AF65-F5344CB8AC3E}">
        <p14:creationId xmlns:p14="http://schemas.microsoft.com/office/powerpoint/2010/main" val="33625483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chonline.ca/fr/node/733"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doddlelearn.co.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theconversation.com/universities-should-require-science-engineering-and-commerce-students-to-know-their-maths-56423"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https://theconversation.com/universities-should-require-science-engineering-and-commerce-students-to-know-their-maths-56423"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iris.peabody.vanderbilt.edu/module/c19/cresource/q1/p05/"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jamestiffinjr.com/evolving-reading-tastes/" TargetMode="External"/><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freepngimg.com/png/31187-science-hd"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2E5B6AE-5EFE-45F0-A2AE-ED771CA3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0C92A4-8550-4539-B21E-CFF482612196}"/>
              </a:ext>
            </a:extLst>
          </p:cNvPr>
          <p:cNvSpPr>
            <a:spLocks noGrp="1"/>
          </p:cNvSpPr>
          <p:nvPr>
            <p:ph type="ctrTitle"/>
          </p:nvPr>
        </p:nvSpPr>
        <p:spPr>
          <a:xfrm>
            <a:off x="448055" y="662400"/>
            <a:ext cx="11293200" cy="1000800"/>
          </a:xfrm>
        </p:spPr>
        <p:txBody>
          <a:bodyPr anchor="ctr">
            <a:normAutofit/>
          </a:bodyPr>
          <a:lstStyle/>
          <a:p>
            <a:r>
              <a:rPr lang="en-GB" dirty="0"/>
              <a:t>The Little Lever Curriculum</a:t>
            </a:r>
          </a:p>
        </p:txBody>
      </p:sp>
      <p:sp>
        <p:nvSpPr>
          <p:cNvPr id="3" name="Subtitle 2">
            <a:extLst>
              <a:ext uri="{FF2B5EF4-FFF2-40B4-BE49-F238E27FC236}">
                <a16:creationId xmlns:a16="http://schemas.microsoft.com/office/drawing/2014/main" id="{2CC8809D-9F1A-4243-80C6-2F078052D40D}"/>
              </a:ext>
            </a:extLst>
          </p:cNvPr>
          <p:cNvSpPr>
            <a:spLocks noGrp="1"/>
          </p:cNvSpPr>
          <p:nvPr>
            <p:ph type="subTitle" idx="1"/>
          </p:nvPr>
        </p:nvSpPr>
        <p:spPr>
          <a:xfrm>
            <a:off x="448055" y="1652400"/>
            <a:ext cx="11293200" cy="984885"/>
          </a:xfrm>
        </p:spPr>
        <p:txBody>
          <a:bodyPr anchor="ctr">
            <a:normAutofit/>
          </a:bodyPr>
          <a:lstStyle/>
          <a:p>
            <a:pPr>
              <a:lnSpc>
                <a:spcPct val="110000"/>
              </a:lnSpc>
            </a:pPr>
            <a:r>
              <a:rPr lang="en-GB" sz="5900" dirty="0">
                <a:solidFill>
                  <a:srgbClr val="00FFFF">
                    <a:alpha val="55000"/>
                  </a:srgbClr>
                </a:solidFill>
              </a:rPr>
              <a:t>How to support your child</a:t>
            </a:r>
          </a:p>
        </p:txBody>
      </p:sp>
      <p:cxnSp>
        <p:nvCxnSpPr>
          <p:cNvPr id="18" name="Straight Connector 17">
            <a:extLst>
              <a:ext uri="{FF2B5EF4-FFF2-40B4-BE49-F238E27FC236}">
                <a16:creationId xmlns:a16="http://schemas.microsoft.com/office/drawing/2014/main" id="{D255B435-D9F3-4A31-B89E-36741390D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Text, whiteboard&#10;&#10;Description automatically generated">
            <a:extLst>
              <a:ext uri="{FF2B5EF4-FFF2-40B4-BE49-F238E27FC236}">
                <a16:creationId xmlns:a16="http://schemas.microsoft.com/office/drawing/2014/main" id="{D560FDE2-0E47-501F-4DEC-3C3D0EE563D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383" b="1250"/>
          <a:stretch/>
        </p:blipFill>
        <p:spPr>
          <a:xfrm>
            <a:off x="20" y="2959198"/>
            <a:ext cx="12191980" cy="3898801"/>
          </a:xfrm>
          <a:prstGeom prst="rect">
            <a:avLst/>
          </a:prstGeom>
        </p:spPr>
      </p:pic>
    </p:spTree>
    <p:extLst>
      <p:ext uri="{BB962C8B-B14F-4D97-AF65-F5344CB8AC3E}">
        <p14:creationId xmlns:p14="http://schemas.microsoft.com/office/powerpoint/2010/main" val="3572889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0BB0914-C9AC-4CD9-A35E-97352F564C84}"/>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Science at Little Lever school</a:t>
            </a:r>
          </a:p>
        </p:txBody>
      </p:sp>
      <p:sp>
        <p:nvSpPr>
          <p:cNvPr id="5" name="Content Placeholder 4">
            <a:extLst>
              <a:ext uri="{FF2B5EF4-FFF2-40B4-BE49-F238E27FC236}">
                <a16:creationId xmlns:a16="http://schemas.microsoft.com/office/drawing/2014/main" id="{F13693A4-8081-4E13-9090-34B552BE9ABA}"/>
              </a:ext>
            </a:extLst>
          </p:cNvPr>
          <p:cNvSpPr>
            <a:spLocks noGrp="1"/>
          </p:cNvSpPr>
          <p:nvPr>
            <p:ph idx="1"/>
          </p:nvPr>
        </p:nvSpPr>
        <p:spPr>
          <a:xfrm>
            <a:off x="4835711" y="432849"/>
            <a:ext cx="6555347" cy="6012577"/>
          </a:xfrm>
        </p:spPr>
        <p:txBody>
          <a:bodyPr anchor="ctr">
            <a:normAutofit/>
          </a:bodyPr>
          <a:lstStyle/>
          <a:p>
            <a:r>
              <a:rPr lang="en-GB" sz="2000" dirty="0"/>
              <a:t>During year 9 and students will study the following topics in science. This will recover key concepts in much more detail in preparation for GCSEs in year 10:</a:t>
            </a:r>
          </a:p>
          <a:p>
            <a:r>
              <a:rPr lang="en-GB" sz="2000" dirty="0"/>
              <a:t>Cells and division</a:t>
            </a:r>
          </a:p>
          <a:p>
            <a:r>
              <a:rPr lang="en-GB" sz="2000" dirty="0"/>
              <a:t>Transport in cells</a:t>
            </a:r>
          </a:p>
          <a:p>
            <a:r>
              <a:rPr lang="en-GB" sz="2000" dirty="0"/>
              <a:t>The structure of atoms</a:t>
            </a:r>
          </a:p>
          <a:p>
            <a:r>
              <a:rPr lang="en-GB" sz="2000" dirty="0"/>
              <a:t>Groups and periods</a:t>
            </a:r>
          </a:p>
          <a:p>
            <a:r>
              <a:rPr lang="en-GB" sz="2000" dirty="0"/>
              <a:t>Particle arrangement</a:t>
            </a:r>
          </a:p>
          <a:p>
            <a:r>
              <a:rPr lang="en-GB" sz="2000" dirty="0"/>
              <a:t>Changes in state</a:t>
            </a:r>
          </a:p>
          <a:p>
            <a:r>
              <a:rPr lang="en-GB" sz="2000" dirty="0"/>
              <a:t>Digestion and enzymes</a:t>
            </a:r>
          </a:p>
          <a:p>
            <a:r>
              <a:rPr lang="en-GB" sz="2000" dirty="0"/>
              <a:t>Organs and non-communicable diseases</a:t>
            </a:r>
          </a:p>
          <a:p>
            <a:r>
              <a:rPr lang="en-GB" sz="2000" dirty="0"/>
              <a:t>The PH scale and neutralisation</a:t>
            </a:r>
          </a:p>
          <a:p>
            <a:r>
              <a:rPr lang="en-GB" sz="2000" dirty="0"/>
              <a:t>Energy</a:t>
            </a:r>
          </a:p>
          <a:p>
            <a:r>
              <a:rPr lang="en-GB" sz="2000" dirty="0"/>
              <a:t>Reactions in cells</a:t>
            </a:r>
          </a:p>
          <a:p>
            <a:r>
              <a:rPr lang="en-GB" sz="2000" dirty="0"/>
              <a:t>How elements make compounds</a:t>
            </a:r>
          </a:p>
        </p:txBody>
      </p:sp>
    </p:spTree>
    <p:extLst>
      <p:ext uri="{BB962C8B-B14F-4D97-AF65-F5344CB8AC3E}">
        <p14:creationId xmlns:p14="http://schemas.microsoft.com/office/powerpoint/2010/main" val="4120012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7DE2EF-D848-42B3-AD21-9309F5CF2C93}"/>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How can you support your child with science?</a:t>
            </a:r>
          </a:p>
        </p:txBody>
      </p:sp>
      <p:sp>
        <p:nvSpPr>
          <p:cNvPr id="3" name="Content Placeholder 2">
            <a:extLst>
              <a:ext uri="{FF2B5EF4-FFF2-40B4-BE49-F238E27FC236}">
                <a16:creationId xmlns:a16="http://schemas.microsoft.com/office/drawing/2014/main" id="{D9BE2A90-506D-408B-93F2-68F33BF7B195}"/>
              </a:ext>
            </a:extLst>
          </p:cNvPr>
          <p:cNvSpPr>
            <a:spLocks noGrp="1"/>
          </p:cNvSpPr>
          <p:nvPr>
            <p:ph idx="1"/>
          </p:nvPr>
        </p:nvSpPr>
        <p:spPr>
          <a:xfrm>
            <a:off x="4810259" y="649480"/>
            <a:ext cx="6555347" cy="5546047"/>
          </a:xfrm>
        </p:spPr>
        <p:txBody>
          <a:bodyPr anchor="ctr">
            <a:normAutofit/>
          </a:bodyPr>
          <a:lstStyle/>
          <a:p>
            <a:r>
              <a:rPr lang="en-GB" sz="2000" dirty="0"/>
              <a:t>Retrieval practice is set using Seneca Learning every fortnight</a:t>
            </a:r>
          </a:p>
          <a:p>
            <a:r>
              <a:rPr lang="en-GB" sz="2000" dirty="0"/>
              <a:t>This is then tested with a low stakes quiz the following week</a:t>
            </a:r>
          </a:p>
          <a:p>
            <a:r>
              <a:rPr lang="en-GB" sz="2000" dirty="0"/>
              <a:t>The idea of retrieval practice is “spaced learning” which is testing knowledge that has been previously taught coupled with content that is being currently taught </a:t>
            </a:r>
          </a:p>
          <a:p>
            <a:r>
              <a:rPr lang="en-GB" sz="2000" dirty="0"/>
              <a:t>This means that students will revisit key concepts several times at KS3</a:t>
            </a:r>
          </a:p>
          <a:p>
            <a:r>
              <a:rPr lang="en-GB" sz="2000" dirty="0"/>
              <a:t>Students that make excellent progress complete all Seneca activities. This embeds the key knowledge that links to all areas in science</a:t>
            </a:r>
          </a:p>
        </p:txBody>
      </p:sp>
    </p:spTree>
    <p:extLst>
      <p:ext uri="{BB962C8B-B14F-4D97-AF65-F5344CB8AC3E}">
        <p14:creationId xmlns:p14="http://schemas.microsoft.com/office/powerpoint/2010/main" val="2269244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7DE2EF-D848-42B3-AD21-9309F5CF2C93}"/>
              </a:ext>
            </a:extLst>
          </p:cNvPr>
          <p:cNvSpPr>
            <a:spLocks noGrp="1"/>
          </p:cNvSpPr>
          <p:nvPr>
            <p:ph type="title"/>
          </p:nvPr>
        </p:nvSpPr>
        <p:spPr>
          <a:xfrm>
            <a:off x="164123" y="586855"/>
            <a:ext cx="3736850" cy="5920823"/>
          </a:xfrm>
        </p:spPr>
        <p:txBody>
          <a:bodyPr anchor="b">
            <a:normAutofit fontScale="90000"/>
          </a:bodyPr>
          <a:lstStyle/>
          <a:p>
            <a:pPr algn="ctr"/>
            <a:br>
              <a:rPr lang="en-GB" sz="4000" dirty="0">
                <a:solidFill>
                  <a:srgbClr val="FFFFFF"/>
                </a:solidFill>
              </a:rPr>
            </a:br>
            <a:r>
              <a:rPr lang="en-GB" sz="4000" dirty="0">
                <a:solidFill>
                  <a:srgbClr val="FFFFFF"/>
                </a:solidFill>
              </a:rPr>
              <a:t>Students in years 8 and 9  will  already know how to access their google classroom for all subjects and the links to Seneca should be there as well as on Class Charts.</a:t>
            </a:r>
            <a:br>
              <a:rPr lang="en-GB" sz="4000" dirty="0">
                <a:solidFill>
                  <a:srgbClr val="FFFFFF"/>
                </a:solidFill>
              </a:rPr>
            </a:br>
            <a:endParaRPr lang="en-GB" sz="4000" dirty="0">
              <a:solidFill>
                <a:srgbClr val="FFFFFF"/>
              </a:solidFill>
            </a:endParaRPr>
          </a:p>
        </p:txBody>
      </p:sp>
      <p:pic>
        <p:nvPicPr>
          <p:cNvPr id="13" name="Picture 2">
            <a:extLst>
              <a:ext uri="{FF2B5EF4-FFF2-40B4-BE49-F238E27FC236}">
                <a16:creationId xmlns:a16="http://schemas.microsoft.com/office/drawing/2014/main" id="{A3EE7C96-E03C-4A5B-9FA1-5CC6934A65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7695" y="182879"/>
            <a:ext cx="7589843" cy="644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619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7DE2EF-D848-42B3-AD21-9309F5CF2C93}"/>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What else can I do?</a:t>
            </a:r>
          </a:p>
        </p:txBody>
      </p:sp>
      <p:sp>
        <p:nvSpPr>
          <p:cNvPr id="3" name="Content Placeholder 2">
            <a:extLst>
              <a:ext uri="{FF2B5EF4-FFF2-40B4-BE49-F238E27FC236}">
                <a16:creationId xmlns:a16="http://schemas.microsoft.com/office/drawing/2014/main" id="{D9BE2A90-506D-408B-93F2-68F33BF7B195}"/>
              </a:ext>
            </a:extLst>
          </p:cNvPr>
          <p:cNvSpPr>
            <a:spLocks noGrp="1"/>
          </p:cNvSpPr>
          <p:nvPr>
            <p:ph idx="1"/>
          </p:nvPr>
        </p:nvSpPr>
        <p:spPr>
          <a:xfrm>
            <a:off x="4810259" y="649480"/>
            <a:ext cx="6555347" cy="5546047"/>
          </a:xfrm>
        </p:spPr>
        <p:txBody>
          <a:bodyPr anchor="ctr">
            <a:normAutofit/>
          </a:bodyPr>
          <a:lstStyle/>
          <a:p>
            <a:r>
              <a:rPr lang="en-GB" sz="2000" dirty="0"/>
              <a:t>Ask your child what they have done at school each day</a:t>
            </a:r>
          </a:p>
          <a:p>
            <a:r>
              <a:rPr lang="en-GB" sz="2000" dirty="0"/>
              <a:t>Let them show you some simple experiments</a:t>
            </a:r>
          </a:p>
          <a:p>
            <a:r>
              <a:rPr lang="en-GB" sz="2000" dirty="0"/>
              <a:t>Encourage them to watch documentaries that are science based</a:t>
            </a:r>
          </a:p>
          <a:p>
            <a:r>
              <a:rPr lang="en-GB" sz="2000" dirty="0"/>
              <a:t>Talk to them about what they want for the future. Many careers are science based – Medicine, Dentistry, Vets, Engineers, archaeology, geologists, audiologist, optometrist </a:t>
            </a:r>
          </a:p>
          <a:p>
            <a:endParaRPr lang="en-GB" sz="2000" dirty="0"/>
          </a:p>
        </p:txBody>
      </p:sp>
    </p:spTree>
    <p:extLst>
      <p:ext uri="{BB962C8B-B14F-4D97-AF65-F5344CB8AC3E}">
        <p14:creationId xmlns:p14="http://schemas.microsoft.com/office/powerpoint/2010/main" val="2595017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C92A4-8550-4539-B21E-CFF482612196}"/>
              </a:ext>
            </a:extLst>
          </p:cNvPr>
          <p:cNvSpPr>
            <a:spLocks noGrp="1"/>
          </p:cNvSpPr>
          <p:nvPr>
            <p:ph type="ctrTitle"/>
          </p:nvPr>
        </p:nvSpPr>
        <p:spPr>
          <a:xfrm>
            <a:off x="448055" y="662400"/>
            <a:ext cx="11293200" cy="1000800"/>
          </a:xfrm>
        </p:spPr>
        <p:txBody>
          <a:bodyPr anchor="ctr">
            <a:normAutofit fontScale="90000"/>
          </a:bodyPr>
          <a:lstStyle/>
          <a:p>
            <a:r>
              <a:rPr lang="en-GB" dirty="0">
                <a:solidFill>
                  <a:schemeClr val="tx1"/>
                </a:solidFill>
              </a:rPr>
              <a:t>Supporting Your Child With English</a:t>
            </a:r>
          </a:p>
        </p:txBody>
      </p:sp>
      <p:sp>
        <p:nvSpPr>
          <p:cNvPr id="3" name="Subtitle 2">
            <a:extLst>
              <a:ext uri="{FF2B5EF4-FFF2-40B4-BE49-F238E27FC236}">
                <a16:creationId xmlns:a16="http://schemas.microsoft.com/office/drawing/2014/main" id="{2CC8809D-9F1A-4243-80C6-2F078052D40D}"/>
              </a:ext>
            </a:extLst>
          </p:cNvPr>
          <p:cNvSpPr>
            <a:spLocks noGrp="1"/>
          </p:cNvSpPr>
          <p:nvPr>
            <p:ph type="subTitle" idx="1"/>
          </p:nvPr>
        </p:nvSpPr>
        <p:spPr>
          <a:xfrm>
            <a:off x="448055" y="1652400"/>
            <a:ext cx="11293200" cy="984885"/>
          </a:xfrm>
        </p:spPr>
        <p:txBody>
          <a:bodyPr anchor="ctr">
            <a:normAutofit fontScale="92500" lnSpcReduction="10000"/>
          </a:bodyPr>
          <a:lstStyle/>
          <a:p>
            <a:r>
              <a:rPr lang="en-GB" sz="6400" dirty="0">
                <a:solidFill>
                  <a:schemeClr val="accent2">
                    <a:lumMod val="60000"/>
                    <a:lumOff val="40000"/>
                  </a:schemeClr>
                </a:solidFill>
              </a:rPr>
              <a:t>Year 8 and 9</a:t>
            </a:r>
          </a:p>
        </p:txBody>
      </p:sp>
      <p:pic>
        <p:nvPicPr>
          <p:cNvPr id="4" name="Picture 3" descr="Colored pencils inside a pencil holder which is on top of a wood table">
            <a:extLst>
              <a:ext uri="{FF2B5EF4-FFF2-40B4-BE49-F238E27FC236}">
                <a16:creationId xmlns:a16="http://schemas.microsoft.com/office/drawing/2014/main" id="{D560FDE2-0E47-501F-4DEC-3C3D0EE563D5}"/>
              </a:ext>
            </a:extLst>
          </p:cNvPr>
          <p:cNvPicPr>
            <a:picLocks noChangeAspect="1"/>
          </p:cNvPicPr>
          <p:nvPr/>
        </p:nvPicPr>
        <p:blipFill rotWithShape="1">
          <a:blip r:embed="rId2"/>
          <a:srcRect t="46305" b="5788"/>
          <a:stretch/>
        </p:blipFill>
        <p:spPr>
          <a:xfrm>
            <a:off x="20" y="2959198"/>
            <a:ext cx="12191980" cy="3898801"/>
          </a:xfrm>
          <a:prstGeom prst="rect">
            <a:avLst/>
          </a:prstGeom>
        </p:spPr>
      </p:pic>
    </p:spTree>
    <p:extLst>
      <p:ext uri="{BB962C8B-B14F-4D97-AF65-F5344CB8AC3E}">
        <p14:creationId xmlns:p14="http://schemas.microsoft.com/office/powerpoint/2010/main" val="764573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1ED7-E814-4B76-AA6E-F34CFD845E8B}"/>
              </a:ext>
            </a:extLst>
          </p:cNvPr>
          <p:cNvSpPr>
            <a:spLocks noGrp="1"/>
          </p:cNvSpPr>
          <p:nvPr>
            <p:ph type="title"/>
          </p:nvPr>
        </p:nvSpPr>
        <p:spPr>
          <a:xfrm>
            <a:off x="448056" y="388799"/>
            <a:ext cx="11293200" cy="2577685"/>
          </a:xfrm>
        </p:spPr>
        <p:txBody>
          <a:bodyPr>
            <a:normAutofit/>
          </a:bodyPr>
          <a:lstStyle/>
          <a:p>
            <a:r>
              <a:rPr lang="en-GB" sz="4000" i="0" dirty="0"/>
              <a:t>Your child will develop their reading and writing competence, refining their knowledge of grammar and vocabulary, through the enjoyment of English Literature.</a:t>
            </a:r>
          </a:p>
        </p:txBody>
      </p:sp>
      <p:graphicFrame>
        <p:nvGraphicFramePr>
          <p:cNvPr id="5" name="Table 4">
            <a:extLst>
              <a:ext uri="{FF2B5EF4-FFF2-40B4-BE49-F238E27FC236}">
                <a16:creationId xmlns:a16="http://schemas.microsoft.com/office/drawing/2014/main" id="{D565F941-19C1-4AC4-BCF2-DF8CC0D0FC1F}"/>
              </a:ext>
            </a:extLst>
          </p:cNvPr>
          <p:cNvGraphicFramePr>
            <a:graphicFrameLocks noGrp="1"/>
          </p:cNvGraphicFramePr>
          <p:nvPr>
            <p:extLst>
              <p:ext uri="{D42A27DB-BD31-4B8C-83A1-F6EECF244321}">
                <p14:modId xmlns:p14="http://schemas.microsoft.com/office/powerpoint/2010/main" val="3463819598"/>
              </p:ext>
            </p:extLst>
          </p:nvPr>
        </p:nvGraphicFramePr>
        <p:xfrm>
          <a:off x="734828" y="3132290"/>
          <a:ext cx="10556948" cy="3065526"/>
        </p:xfrm>
        <a:graphic>
          <a:graphicData uri="http://schemas.openxmlformats.org/drawingml/2006/table">
            <a:tbl>
              <a:tblPr firstRow="1" bandRow="1">
                <a:tableStyleId>{5C22544A-7EE6-4342-B048-85BDC9FD1C3A}</a:tableStyleId>
              </a:tblPr>
              <a:tblGrid>
                <a:gridCol w="3177953">
                  <a:extLst>
                    <a:ext uri="{9D8B030D-6E8A-4147-A177-3AD203B41FA5}">
                      <a16:colId xmlns:a16="http://schemas.microsoft.com/office/drawing/2014/main" val="1182085032"/>
                    </a:ext>
                  </a:extLst>
                </a:gridCol>
                <a:gridCol w="7378995">
                  <a:extLst>
                    <a:ext uri="{9D8B030D-6E8A-4147-A177-3AD203B41FA5}">
                      <a16:colId xmlns:a16="http://schemas.microsoft.com/office/drawing/2014/main" val="4269103712"/>
                    </a:ext>
                  </a:extLst>
                </a:gridCol>
              </a:tblGrid>
              <a:tr h="1021842">
                <a:tc>
                  <a:txBody>
                    <a:bodyPr/>
                    <a:lstStyle/>
                    <a:p>
                      <a:pPr algn="ctr"/>
                      <a:r>
                        <a:rPr lang="en-GB" sz="3200" b="1" dirty="0">
                          <a:solidFill>
                            <a:schemeClr val="tx1"/>
                          </a:solidFill>
                        </a:rPr>
                        <a:t>Autumn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800" b="1" dirty="0">
                          <a:solidFill>
                            <a:schemeClr val="tx1"/>
                          </a:solidFill>
                        </a:rPr>
                        <a:t>‘Of Mice and Men’ by John Steinbeck</a:t>
                      </a:r>
                    </a:p>
                    <a:p>
                      <a:r>
                        <a:rPr lang="en-GB" sz="2800" b="1" dirty="0">
                          <a:solidFill>
                            <a:schemeClr val="tx1"/>
                          </a:solidFill>
                        </a:rPr>
                        <a:t>Transactional Writing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7229616"/>
                  </a:ext>
                </a:extLst>
              </a:tr>
              <a:tr h="1021842">
                <a:tc>
                  <a:txBody>
                    <a:bodyPr/>
                    <a:lstStyle/>
                    <a:p>
                      <a:pPr algn="ctr"/>
                      <a:r>
                        <a:rPr lang="en-GB" sz="3200" b="1" dirty="0">
                          <a:solidFill>
                            <a:schemeClr val="tx1"/>
                          </a:solidFill>
                        </a:rPr>
                        <a:t>Spring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800" b="1" dirty="0">
                          <a:solidFill>
                            <a:schemeClr val="tx1"/>
                          </a:solidFill>
                        </a:rPr>
                        <a:t>`Blood Brothers’ by Willy Russell</a:t>
                      </a:r>
                    </a:p>
                    <a:p>
                      <a:r>
                        <a:rPr lang="en-GB" sz="2800" b="1" dirty="0">
                          <a:solidFill>
                            <a:schemeClr val="tx1"/>
                          </a:solidFill>
                        </a:rPr>
                        <a:t>Narrative Writing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9859406"/>
                  </a:ext>
                </a:extLst>
              </a:tr>
              <a:tr h="1021842">
                <a:tc>
                  <a:txBody>
                    <a:bodyPr/>
                    <a:lstStyle/>
                    <a:p>
                      <a:pPr algn="ctr"/>
                      <a:r>
                        <a:rPr lang="en-GB" sz="3200" b="1" dirty="0">
                          <a:solidFill>
                            <a:schemeClr val="tx1"/>
                          </a:solidFill>
                        </a:rPr>
                        <a:t>Summer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800" b="1" dirty="0">
                          <a:solidFill>
                            <a:schemeClr val="tx1"/>
                          </a:solidFill>
                        </a:rPr>
                        <a:t>‘The Book Thief’ by Markus Zusak</a:t>
                      </a:r>
                    </a:p>
                    <a:p>
                      <a:r>
                        <a:rPr lang="en-GB" sz="2800" b="1" dirty="0">
                          <a:solidFill>
                            <a:schemeClr val="tx1"/>
                          </a:solidFill>
                        </a:rPr>
                        <a:t>Descriptive Writing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7377513"/>
                  </a:ext>
                </a:extLst>
              </a:tr>
            </a:tbl>
          </a:graphicData>
        </a:graphic>
      </p:graphicFrame>
      <p:sp>
        <p:nvSpPr>
          <p:cNvPr id="6" name="Rectangle 5">
            <a:extLst>
              <a:ext uri="{FF2B5EF4-FFF2-40B4-BE49-F238E27FC236}">
                <a16:creationId xmlns:a16="http://schemas.microsoft.com/office/drawing/2014/main" id="{0D50E01D-E0A5-460E-BC25-235B8339BA84}"/>
              </a:ext>
            </a:extLst>
          </p:cNvPr>
          <p:cNvSpPr/>
          <p:nvPr/>
        </p:nvSpPr>
        <p:spPr>
          <a:xfrm>
            <a:off x="10015868" y="2694388"/>
            <a:ext cx="2020187" cy="637954"/>
          </a:xfrm>
          <a:prstGeom prst="rect">
            <a:avLst/>
          </a:prstGeom>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t>Year 8</a:t>
            </a:r>
          </a:p>
        </p:txBody>
      </p:sp>
    </p:spTree>
    <p:extLst>
      <p:ext uri="{BB962C8B-B14F-4D97-AF65-F5344CB8AC3E}">
        <p14:creationId xmlns:p14="http://schemas.microsoft.com/office/powerpoint/2010/main" val="117276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1ED7-E814-4B76-AA6E-F34CFD845E8B}"/>
              </a:ext>
            </a:extLst>
          </p:cNvPr>
          <p:cNvSpPr>
            <a:spLocks noGrp="1"/>
          </p:cNvSpPr>
          <p:nvPr>
            <p:ph type="title"/>
          </p:nvPr>
        </p:nvSpPr>
        <p:spPr>
          <a:xfrm>
            <a:off x="448056" y="388799"/>
            <a:ext cx="11293200" cy="2577685"/>
          </a:xfrm>
        </p:spPr>
        <p:txBody>
          <a:bodyPr>
            <a:normAutofit/>
          </a:bodyPr>
          <a:lstStyle/>
          <a:p>
            <a:r>
              <a:rPr lang="en-GB" sz="4000" i="0" dirty="0"/>
              <a:t>Your child will develop their reading and writing competence, refining their knowledge of grammar and vocabulary, through the enjoyment of English Literature.</a:t>
            </a:r>
          </a:p>
        </p:txBody>
      </p:sp>
      <p:graphicFrame>
        <p:nvGraphicFramePr>
          <p:cNvPr id="7" name="Table 4">
            <a:extLst>
              <a:ext uri="{FF2B5EF4-FFF2-40B4-BE49-F238E27FC236}">
                <a16:creationId xmlns:a16="http://schemas.microsoft.com/office/drawing/2014/main" id="{18ABCF92-B07D-4E08-B623-65D8CB51BDB1}"/>
              </a:ext>
            </a:extLst>
          </p:cNvPr>
          <p:cNvGraphicFramePr>
            <a:graphicFrameLocks noGrp="1"/>
          </p:cNvGraphicFramePr>
          <p:nvPr>
            <p:extLst>
              <p:ext uri="{D42A27DB-BD31-4B8C-83A1-F6EECF244321}">
                <p14:modId xmlns:p14="http://schemas.microsoft.com/office/powerpoint/2010/main" val="1360945906"/>
              </p:ext>
            </p:extLst>
          </p:nvPr>
        </p:nvGraphicFramePr>
        <p:xfrm>
          <a:off x="734828" y="3179790"/>
          <a:ext cx="10556948" cy="3065526"/>
        </p:xfrm>
        <a:graphic>
          <a:graphicData uri="http://schemas.openxmlformats.org/drawingml/2006/table">
            <a:tbl>
              <a:tblPr firstRow="1" bandRow="1">
                <a:tableStyleId>{5C22544A-7EE6-4342-B048-85BDC9FD1C3A}</a:tableStyleId>
              </a:tblPr>
              <a:tblGrid>
                <a:gridCol w="3177953">
                  <a:extLst>
                    <a:ext uri="{9D8B030D-6E8A-4147-A177-3AD203B41FA5}">
                      <a16:colId xmlns:a16="http://schemas.microsoft.com/office/drawing/2014/main" val="1182085032"/>
                    </a:ext>
                  </a:extLst>
                </a:gridCol>
                <a:gridCol w="7378995">
                  <a:extLst>
                    <a:ext uri="{9D8B030D-6E8A-4147-A177-3AD203B41FA5}">
                      <a16:colId xmlns:a16="http://schemas.microsoft.com/office/drawing/2014/main" val="4269103712"/>
                    </a:ext>
                  </a:extLst>
                </a:gridCol>
              </a:tblGrid>
              <a:tr h="1021842">
                <a:tc>
                  <a:txBody>
                    <a:bodyPr/>
                    <a:lstStyle/>
                    <a:p>
                      <a:pPr algn="ctr"/>
                      <a:r>
                        <a:rPr lang="en-GB" sz="3200" b="1" dirty="0">
                          <a:solidFill>
                            <a:schemeClr val="tx1"/>
                          </a:solidFill>
                        </a:rPr>
                        <a:t>Autumn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800" b="1" dirty="0">
                          <a:solidFill>
                            <a:schemeClr val="tx1"/>
                          </a:solidFill>
                        </a:rPr>
                        <a:t>‘Boys Don’t Cry’ by Malorie Blackman</a:t>
                      </a:r>
                    </a:p>
                    <a:p>
                      <a:r>
                        <a:rPr lang="en-GB" sz="2800" b="1" dirty="0">
                          <a:solidFill>
                            <a:schemeClr val="tx1"/>
                          </a:solidFill>
                        </a:rPr>
                        <a:t>Transactional Writing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7229616"/>
                  </a:ext>
                </a:extLst>
              </a:tr>
              <a:tr h="1021842">
                <a:tc>
                  <a:txBody>
                    <a:bodyPr/>
                    <a:lstStyle/>
                    <a:p>
                      <a:pPr algn="ctr"/>
                      <a:r>
                        <a:rPr lang="en-GB" sz="3200" b="1" dirty="0">
                          <a:solidFill>
                            <a:schemeClr val="tx1"/>
                          </a:solidFill>
                        </a:rPr>
                        <a:t>Spring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800" b="1" dirty="0">
                          <a:solidFill>
                            <a:schemeClr val="tx1"/>
                          </a:solidFill>
                        </a:rPr>
                        <a:t>Protest Poetry by various poets</a:t>
                      </a:r>
                    </a:p>
                    <a:p>
                      <a:r>
                        <a:rPr lang="en-GB" sz="2800" b="1" dirty="0">
                          <a:solidFill>
                            <a:schemeClr val="tx1"/>
                          </a:solidFill>
                        </a:rPr>
                        <a:t>Narrative Writing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9859406"/>
                  </a:ext>
                </a:extLst>
              </a:tr>
              <a:tr h="1021842">
                <a:tc>
                  <a:txBody>
                    <a:bodyPr/>
                    <a:lstStyle/>
                    <a:p>
                      <a:pPr algn="ctr"/>
                      <a:r>
                        <a:rPr lang="en-GB" sz="3200" b="1" dirty="0">
                          <a:solidFill>
                            <a:schemeClr val="tx1"/>
                          </a:solidFill>
                        </a:rPr>
                        <a:t>Summer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800" b="1" dirty="0">
                          <a:solidFill>
                            <a:schemeClr val="tx1"/>
                          </a:solidFill>
                        </a:rPr>
                        <a:t>‘Othello’ by William Shakespeare</a:t>
                      </a:r>
                    </a:p>
                    <a:p>
                      <a:r>
                        <a:rPr lang="en-GB" sz="2800" b="1" dirty="0">
                          <a:solidFill>
                            <a:schemeClr val="tx1"/>
                          </a:solidFill>
                        </a:rPr>
                        <a:t>Narrative Writing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7377513"/>
                  </a:ext>
                </a:extLst>
              </a:tr>
            </a:tbl>
          </a:graphicData>
        </a:graphic>
      </p:graphicFrame>
      <p:sp>
        <p:nvSpPr>
          <p:cNvPr id="8" name="Rectangle 7">
            <a:extLst>
              <a:ext uri="{FF2B5EF4-FFF2-40B4-BE49-F238E27FC236}">
                <a16:creationId xmlns:a16="http://schemas.microsoft.com/office/drawing/2014/main" id="{35EE75B4-476A-423F-8499-576EE20CCEC0}"/>
              </a:ext>
            </a:extLst>
          </p:cNvPr>
          <p:cNvSpPr/>
          <p:nvPr/>
        </p:nvSpPr>
        <p:spPr>
          <a:xfrm>
            <a:off x="10015868" y="2741888"/>
            <a:ext cx="2020187" cy="637954"/>
          </a:xfrm>
          <a:prstGeom prst="rect">
            <a:avLst/>
          </a:prstGeom>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t>Year 9</a:t>
            </a:r>
          </a:p>
        </p:txBody>
      </p:sp>
    </p:spTree>
    <p:extLst>
      <p:ext uri="{BB962C8B-B14F-4D97-AF65-F5344CB8AC3E}">
        <p14:creationId xmlns:p14="http://schemas.microsoft.com/office/powerpoint/2010/main" val="36299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CD1D-4B88-4723-B9C9-24F094942A04}"/>
              </a:ext>
            </a:extLst>
          </p:cNvPr>
          <p:cNvSpPr>
            <a:spLocks noGrp="1"/>
          </p:cNvSpPr>
          <p:nvPr>
            <p:ph type="title"/>
          </p:nvPr>
        </p:nvSpPr>
        <p:spPr/>
        <p:txBody>
          <a:bodyPr>
            <a:noAutofit/>
          </a:bodyPr>
          <a:lstStyle/>
          <a:p>
            <a:r>
              <a:rPr lang="en-GB" sz="3600" dirty="0"/>
              <a:t>Home Retrieval Practice will be set and completed online, every fortnight.</a:t>
            </a:r>
            <a:br>
              <a:rPr lang="en-GB" sz="3600" dirty="0"/>
            </a:br>
            <a:endParaRPr lang="en-GB" sz="3600" dirty="0"/>
          </a:p>
        </p:txBody>
      </p:sp>
      <p:sp>
        <p:nvSpPr>
          <p:cNvPr id="3" name="Content Placeholder 2">
            <a:extLst>
              <a:ext uri="{FF2B5EF4-FFF2-40B4-BE49-F238E27FC236}">
                <a16:creationId xmlns:a16="http://schemas.microsoft.com/office/drawing/2014/main" id="{8014C495-6789-495F-AADE-9C0E579AE656}"/>
              </a:ext>
            </a:extLst>
          </p:cNvPr>
          <p:cNvSpPr>
            <a:spLocks noGrp="1"/>
          </p:cNvSpPr>
          <p:nvPr>
            <p:ph idx="1"/>
          </p:nvPr>
        </p:nvSpPr>
        <p:spPr>
          <a:xfrm>
            <a:off x="332090" y="1583094"/>
            <a:ext cx="7100068" cy="4582548"/>
          </a:xfrm>
        </p:spPr>
        <p:txBody>
          <a:bodyPr>
            <a:normAutofit fontScale="85000" lnSpcReduction="10000"/>
          </a:bodyPr>
          <a:lstStyle/>
          <a:p>
            <a:r>
              <a:rPr lang="en-GB" sz="2800" dirty="0">
                <a:solidFill>
                  <a:srgbClr val="FFFFFF"/>
                </a:solidFill>
              </a:rPr>
              <a:t>Students have their own unique code for ‘Doddle’</a:t>
            </a:r>
          </a:p>
          <a:p>
            <a:r>
              <a:rPr lang="en-GB" sz="2800" dirty="0">
                <a:solidFill>
                  <a:srgbClr val="FF9966"/>
                </a:solidFill>
                <a:hlinkClick r:id="rId2">
                  <a:extLst>
                    <a:ext uri="{A12FA001-AC4F-418D-AE19-62706E023703}">
                      <ahyp:hlinkClr xmlns:ahyp="http://schemas.microsoft.com/office/drawing/2018/hyperlinkcolor" val="tx"/>
                    </a:ext>
                  </a:extLst>
                </a:hlinkClick>
              </a:rPr>
              <a:t>https://www.doddlelearn.co.uk/</a:t>
            </a:r>
            <a:endParaRPr lang="en-GB" sz="2800" dirty="0">
              <a:solidFill>
                <a:srgbClr val="FF9966"/>
              </a:solidFill>
            </a:endParaRPr>
          </a:p>
          <a:p>
            <a:pPr marL="1944" indent="0">
              <a:buNone/>
            </a:pPr>
            <a:r>
              <a:rPr lang="en-GB" sz="2800" dirty="0">
                <a:solidFill>
                  <a:srgbClr val="FFFFFF"/>
                </a:solidFill>
              </a:rPr>
              <a:t>Students type in their …</a:t>
            </a:r>
          </a:p>
          <a:p>
            <a:r>
              <a:rPr lang="en-GB" sz="2800" dirty="0">
                <a:solidFill>
                  <a:srgbClr val="FFFFFF"/>
                </a:solidFill>
              </a:rPr>
              <a:t>School name</a:t>
            </a:r>
            <a:r>
              <a:rPr lang="en-GB" sz="2800" dirty="0"/>
              <a:t>: </a:t>
            </a:r>
            <a:r>
              <a:rPr lang="en-GB" sz="2800" dirty="0">
                <a:solidFill>
                  <a:srgbClr val="FFFF99"/>
                </a:solidFill>
              </a:rPr>
              <a:t>Little Lever School</a:t>
            </a:r>
          </a:p>
          <a:p>
            <a:r>
              <a:rPr lang="en-GB" sz="2800" dirty="0">
                <a:solidFill>
                  <a:srgbClr val="FFFFFF"/>
                </a:solidFill>
              </a:rPr>
              <a:t>Username: Same username as for </a:t>
            </a:r>
            <a:r>
              <a:rPr lang="en-GB" sz="2800" dirty="0">
                <a:solidFill>
                  <a:srgbClr val="FFFF99"/>
                </a:solidFill>
              </a:rPr>
              <a:t>school computers</a:t>
            </a:r>
          </a:p>
          <a:p>
            <a:r>
              <a:rPr lang="en-GB" sz="2800" dirty="0">
                <a:solidFill>
                  <a:srgbClr val="FFFFFF"/>
                </a:solidFill>
              </a:rPr>
              <a:t>Password</a:t>
            </a:r>
            <a:r>
              <a:rPr lang="en-GB" sz="2800" dirty="0"/>
              <a:t>: </a:t>
            </a:r>
            <a:r>
              <a:rPr lang="en-GB" sz="2800" dirty="0">
                <a:solidFill>
                  <a:srgbClr val="FFFF00"/>
                </a:solidFill>
              </a:rPr>
              <a:t>Little</a:t>
            </a:r>
            <a:r>
              <a:rPr lang="en-GB" sz="2800" dirty="0"/>
              <a:t> </a:t>
            </a:r>
          </a:p>
          <a:p>
            <a:pPr marL="1944" indent="0">
              <a:buNone/>
            </a:pPr>
            <a:r>
              <a:rPr lang="en-GB" sz="2800" dirty="0">
                <a:solidFill>
                  <a:srgbClr val="FFFFFF"/>
                </a:solidFill>
              </a:rPr>
              <a:t>(until they change it to something of their choice)</a:t>
            </a:r>
          </a:p>
          <a:p>
            <a:endParaRPr lang="en-GB" dirty="0"/>
          </a:p>
        </p:txBody>
      </p:sp>
      <p:sp>
        <p:nvSpPr>
          <p:cNvPr id="4" name="Title 1">
            <a:extLst>
              <a:ext uri="{FF2B5EF4-FFF2-40B4-BE49-F238E27FC236}">
                <a16:creationId xmlns:a16="http://schemas.microsoft.com/office/drawing/2014/main" id="{927E04AD-6B6A-4A97-91BE-216136D1E5A7}"/>
              </a:ext>
            </a:extLst>
          </p:cNvPr>
          <p:cNvSpPr txBox="1">
            <a:spLocks/>
          </p:cNvSpPr>
          <p:nvPr/>
        </p:nvSpPr>
        <p:spPr>
          <a:xfrm>
            <a:off x="557926" y="6165642"/>
            <a:ext cx="11301984" cy="607116"/>
          </a:xfrm>
          <a:prstGeom prst="rect">
            <a:avLst/>
          </a:prstGeom>
        </p:spPr>
        <p:txBody>
          <a:bodyPr vert="horz" wrap="square" lIns="0" tIns="0" rIns="0" bIns="0" rtlCol="0" anchor="t">
            <a:normAutofit fontScale="85000" lnSpcReduction="10000"/>
          </a:bodyPr>
          <a:lstStyle>
            <a:lvl1pPr algn="l" defTabSz="914400" rtl="0" eaLnBrk="1" latinLnBrk="0" hangingPunct="1">
              <a:lnSpc>
                <a:spcPct val="90000"/>
              </a:lnSpc>
              <a:spcBef>
                <a:spcPct val="0"/>
              </a:spcBef>
              <a:buNone/>
              <a:defRPr sz="2800" i="1" kern="1200">
                <a:solidFill>
                  <a:schemeClr val="tx2"/>
                </a:solidFill>
                <a:latin typeface="+mj-lt"/>
                <a:ea typeface="+mj-ea"/>
                <a:cs typeface="+mj-cs"/>
              </a:defRPr>
            </a:lvl1pPr>
          </a:lstStyle>
          <a:p>
            <a:r>
              <a:rPr lang="en-GB" sz="3600" dirty="0"/>
              <a:t>Instructions for accessing these tasks can be found on Class Charts.</a:t>
            </a:r>
          </a:p>
        </p:txBody>
      </p:sp>
      <p:pic>
        <p:nvPicPr>
          <p:cNvPr id="5" name="Picture 4">
            <a:extLst>
              <a:ext uri="{FF2B5EF4-FFF2-40B4-BE49-F238E27FC236}">
                <a16:creationId xmlns:a16="http://schemas.microsoft.com/office/drawing/2014/main" id="{C5AFD9E0-FE58-4531-BC2A-2B51AEADDE69}"/>
              </a:ext>
            </a:extLst>
          </p:cNvPr>
          <p:cNvPicPr>
            <a:picLocks noChangeAspect="1"/>
          </p:cNvPicPr>
          <p:nvPr/>
        </p:nvPicPr>
        <p:blipFill rotWithShape="1">
          <a:blip r:embed="rId3"/>
          <a:srcRect l="15290" t="5966" r="15199" b="14157"/>
          <a:stretch/>
        </p:blipFill>
        <p:spPr>
          <a:xfrm>
            <a:off x="7663062" y="1967024"/>
            <a:ext cx="3965944" cy="318029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13723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AFE0BA-381E-43BA-A5F7-AA34765AC3AB}"/>
              </a:ext>
            </a:extLst>
          </p:cNvPr>
          <p:cNvPicPr>
            <a:picLocks noChangeAspect="1"/>
          </p:cNvPicPr>
          <p:nvPr/>
        </p:nvPicPr>
        <p:blipFill>
          <a:blip r:embed="rId2"/>
          <a:stretch>
            <a:fillRect/>
          </a:stretch>
        </p:blipFill>
        <p:spPr>
          <a:xfrm>
            <a:off x="523875" y="1773200"/>
            <a:ext cx="11144250" cy="4438650"/>
          </a:xfrm>
          <a:prstGeom prst="rect">
            <a:avLst/>
          </a:prstGeom>
          <a:effectLst>
            <a:glow rad="228600">
              <a:schemeClr val="accent1">
                <a:satMod val="175000"/>
                <a:alpha val="40000"/>
              </a:schemeClr>
            </a:glow>
          </a:effectLst>
        </p:spPr>
      </p:pic>
      <p:sp>
        <p:nvSpPr>
          <p:cNvPr id="5" name="Title 1">
            <a:extLst>
              <a:ext uri="{FF2B5EF4-FFF2-40B4-BE49-F238E27FC236}">
                <a16:creationId xmlns:a16="http://schemas.microsoft.com/office/drawing/2014/main" id="{6FA5A505-906F-4ED8-81A7-F7352B0E5C41}"/>
              </a:ext>
            </a:extLst>
          </p:cNvPr>
          <p:cNvSpPr>
            <a:spLocks noGrp="1"/>
          </p:cNvSpPr>
          <p:nvPr>
            <p:ph type="title"/>
          </p:nvPr>
        </p:nvSpPr>
        <p:spPr>
          <a:xfrm>
            <a:off x="448056" y="388800"/>
            <a:ext cx="11301984" cy="1141200"/>
          </a:xfrm>
        </p:spPr>
        <p:txBody>
          <a:bodyPr>
            <a:noAutofit/>
          </a:bodyPr>
          <a:lstStyle/>
          <a:p>
            <a:r>
              <a:rPr lang="en-GB" sz="3600" i="0" dirty="0"/>
              <a:t>Students will then see their ‘to do list’ of tasks with deadlines.</a:t>
            </a:r>
            <a:br>
              <a:rPr lang="en-GB" sz="3600" dirty="0"/>
            </a:br>
            <a:endParaRPr lang="en-GB" sz="3600" dirty="0"/>
          </a:p>
        </p:txBody>
      </p:sp>
    </p:spTree>
    <p:extLst>
      <p:ext uri="{BB962C8B-B14F-4D97-AF65-F5344CB8AC3E}">
        <p14:creationId xmlns:p14="http://schemas.microsoft.com/office/powerpoint/2010/main" val="346374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A5A505-906F-4ED8-81A7-F7352B0E5C41}"/>
              </a:ext>
            </a:extLst>
          </p:cNvPr>
          <p:cNvSpPr>
            <a:spLocks noGrp="1"/>
          </p:cNvSpPr>
          <p:nvPr>
            <p:ph type="title"/>
          </p:nvPr>
        </p:nvSpPr>
        <p:spPr>
          <a:xfrm>
            <a:off x="448055" y="388799"/>
            <a:ext cx="11428511" cy="2715907"/>
          </a:xfrm>
        </p:spPr>
        <p:txBody>
          <a:bodyPr>
            <a:noAutofit/>
          </a:bodyPr>
          <a:lstStyle/>
          <a:p>
            <a:r>
              <a:rPr lang="en-GB" sz="3600" b="1" i="0" dirty="0"/>
              <a:t>Developing fluency, competence and enjoyment of English Literature and the English language itself, requires more knowledge than simply grammar and vocabulary.</a:t>
            </a:r>
            <a:br>
              <a:rPr lang="en-GB" sz="3600" i="0" dirty="0"/>
            </a:br>
            <a:br>
              <a:rPr lang="en-GB" sz="3600" i="0" dirty="0"/>
            </a:br>
            <a:r>
              <a:rPr lang="en-GB" sz="3200" i="0" dirty="0">
                <a:solidFill>
                  <a:srgbClr val="33CCFF"/>
                </a:solidFill>
              </a:rPr>
              <a:t>You can help prepare your child for their journey through the English curriculum at Key Stage Three in many ways…</a:t>
            </a:r>
            <a:br>
              <a:rPr lang="en-GB" sz="3600" dirty="0">
                <a:solidFill>
                  <a:srgbClr val="66FFCC"/>
                </a:solidFill>
              </a:rPr>
            </a:br>
            <a:endParaRPr lang="en-GB" sz="3600" dirty="0">
              <a:solidFill>
                <a:srgbClr val="66FFCC"/>
              </a:solidFill>
            </a:endParaRPr>
          </a:p>
        </p:txBody>
      </p:sp>
      <p:sp>
        <p:nvSpPr>
          <p:cNvPr id="2" name="Rectangle: Rounded Corners 1">
            <a:extLst>
              <a:ext uri="{FF2B5EF4-FFF2-40B4-BE49-F238E27FC236}">
                <a16:creationId xmlns:a16="http://schemas.microsoft.com/office/drawing/2014/main" id="{A1A04BD7-61CB-4EE5-9436-48C4E4BD3885}"/>
              </a:ext>
            </a:extLst>
          </p:cNvPr>
          <p:cNvSpPr/>
          <p:nvPr/>
        </p:nvSpPr>
        <p:spPr>
          <a:xfrm>
            <a:off x="701753" y="3535329"/>
            <a:ext cx="3444949" cy="1425822"/>
          </a:xfrm>
          <a:prstGeom prst="roundRect">
            <a:avLst/>
          </a:prstGeom>
          <a:ln>
            <a:solidFill>
              <a:schemeClr val="tx1"/>
            </a:solidFill>
          </a:ln>
          <a:effectLst>
            <a:glow rad="228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rPr>
              <a:t>Read to and with your child regularly</a:t>
            </a:r>
          </a:p>
        </p:txBody>
      </p:sp>
      <p:sp>
        <p:nvSpPr>
          <p:cNvPr id="6" name="Rectangle: Rounded Corners 5">
            <a:extLst>
              <a:ext uri="{FF2B5EF4-FFF2-40B4-BE49-F238E27FC236}">
                <a16:creationId xmlns:a16="http://schemas.microsoft.com/office/drawing/2014/main" id="{61C37F9E-8398-435B-B80D-DA703B8BABF6}"/>
              </a:ext>
            </a:extLst>
          </p:cNvPr>
          <p:cNvSpPr/>
          <p:nvPr/>
        </p:nvSpPr>
        <p:spPr>
          <a:xfrm>
            <a:off x="701753" y="5149708"/>
            <a:ext cx="3444949" cy="1425822"/>
          </a:xfrm>
          <a:prstGeom prst="roundRect">
            <a:avLst/>
          </a:prstGeom>
          <a:ln>
            <a:solidFill>
              <a:schemeClr val="tx1"/>
            </a:solidFill>
          </a:ln>
          <a:effectLst>
            <a:glow rad="228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rPr>
              <a:t>Watch the news together and discuss current affairs</a:t>
            </a:r>
          </a:p>
        </p:txBody>
      </p:sp>
      <p:sp>
        <p:nvSpPr>
          <p:cNvPr id="8" name="Rectangle: Rounded Corners 7">
            <a:extLst>
              <a:ext uri="{FF2B5EF4-FFF2-40B4-BE49-F238E27FC236}">
                <a16:creationId xmlns:a16="http://schemas.microsoft.com/office/drawing/2014/main" id="{0A511B3A-481D-484D-8154-0AB0AC07C6AA}"/>
              </a:ext>
            </a:extLst>
          </p:cNvPr>
          <p:cNvSpPr/>
          <p:nvPr/>
        </p:nvSpPr>
        <p:spPr>
          <a:xfrm>
            <a:off x="4299102" y="3535329"/>
            <a:ext cx="3444949" cy="1425822"/>
          </a:xfrm>
          <a:prstGeom prst="roundRect">
            <a:avLst/>
          </a:prstGeom>
          <a:ln>
            <a:solidFill>
              <a:schemeClr val="tx1"/>
            </a:solidFill>
          </a:ln>
          <a:effectLst>
            <a:glow rad="228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rPr>
              <a:t>Visit a library, museum or theatre</a:t>
            </a:r>
          </a:p>
        </p:txBody>
      </p:sp>
      <p:sp>
        <p:nvSpPr>
          <p:cNvPr id="9" name="Rectangle: Rounded Corners 8">
            <a:extLst>
              <a:ext uri="{FF2B5EF4-FFF2-40B4-BE49-F238E27FC236}">
                <a16:creationId xmlns:a16="http://schemas.microsoft.com/office/drawing/2014/main" id="{94987B79-936B-4EC4-8FE8-CE4E737A939E}"/>
              </a:ext>
            </a:extLst>
          </p:cNvPr>
          <p:cNvSpPr/>
          <p:nvPr/>
        </p:nvSpPr>
        <p:spPr>
          <a:xfrm>
            <a:off x="4334544" y="5149708"/>
            <a:ext cx="3444949" cy="1425822"/>
          </a:xfrm>
          <a:prstGeom prst="roundRect">
            <a:avLst/>
          </a:prstGeom>
          <a:ln>
            <a:solidFill>
              <a:schemeClr val="tx1"/>
            </a:solidFill>
          </a:ln>
          <a:effectLst>
            <a:glow rad="228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rPr>
              <a:t>Watch a dystopian film or adaptation of a Shakespeare play</a:t>
            </a:r>
          </a:p>
        </p:txBody>
      </p:sp>
      <p:sp>
        <p:nvSpPr>
          <p:cNvPr id="10" name="Rectangle: Rounded Corners 9">
            <a:extLst>
              <a:ext uri="{FF2B5EF4-FFF2-40B4-BE49-F238E27FC236}">
                <a16:creationId xmlns:a16="http://schemas.microsoft.com/office/drawing/2014/main" id="{AB943977-65A5-4D7D-89BF-BE2CF172718D}"/>
              </a:ext>
            </a:extLst>
          </p:cNvPr>
          <p:cNvSpPr/>
          <p:nvPr/>
        </p:nvSpPr>
        <p:spPr>
          <a:xfrm>
            <a:off x="7896451" y="3535329"/>
            <a:ext cx="3444949" cy="1425822"/>
          </a:xfrm>
          <a:prstGeom prst="roundRect">
            <a:avLst/>
          </a:prstGeom>
          <a:ln>
            <a:solidFill>
              <a:schemeClr val="tx1"/>
            </a:solidFill>
          </a:ln>
          <a:effectLst>
            <a:glow rad="228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rPr>
              <a:t>Discuss the lyrics to your favourite songs</a:t>
            </a:r>
          </a:p>
        </p:txBody>
      </p:sp>
      <p:sp>
        <p:nvSpPr>
          <p:cNvPr id="11" name="Rectangle: Rounded Corners 10">
            <a:extLst>
              <a:ext uri="{FF2B5EF4-FFF2-40B4-BE49-F238E27FC236}">
                <a16:creationId xmlns:a16="http://schemas.microsoft.com/office/drawing/2014/main" id="{EA0510FF-3013-45C9-970F-146BFEF70AF9}"/>
              </a:ext>
            </a:extLst>
          </p:cNvPr>
          <p:cNvSpPr/>
          <p:nvPr/>
        </p:nvSpPr>
        <p:spPr>
          <a:xfrm>
            <a:off x="7956698" y="5149708"/>
            <a:ext cx="3444949" cy="1425822"/>
          </a:xfrm>
          <a:prstGeom prst="roundRect">
            <a:avLst/>
          </a:prstGeom>
          <a:ln>
            <a:solidFill>
              <a:schemeClr val="tx1"/>
            </a:solidFill>
          </a:ln>
          <a:effectLst>
            <a:glow rad="228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rPr>
              <a:t>Develop spoken language through conversation</a:t>
            </a:r>
          </a:p>
        </p:txBody>
      </p:sp>
    </p:spTree>
    <p:extLst>
      <p:ext uri="{BB962C8B-B14F-4D97-AF65-F5344CB8AC3E}">
        <p14:creationId xmlns:p14="http://schemas.microsoft.com/office/powerpoint/2010/main" val="30918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8CA8-025F-4096-B60F-8674B49FA3BA}"/>
              </a:ext>
            </a:extLst>
          </p:cNvPr>
          <p:cNvSpPr>
            <a:spLocks noGrp="1"/>
          </p:cNvSpPr>
          <p:nvPr>
            <p:ph type="ctrTitle"/>
          </p:nvPr>
        </p:nvSpPr>
        <p:spPr>
          <a:xfrm>
            <a:off x="448056" y="297712"/>
            <a:ext cx="11292840" cy="3551912"/>
          </a:xfrm>
        </p:spPr>
        <p:txBody>
          <a:bodyPr>
            <a:noAutofit/>
          </a:bodyPr>
          <a:lstStyle/>
          <a:p>
            <a:r>
              <a:rPr lang="en-GB" sz="2800" i="0" dirty="0">
                <a:solidFill>
                  <a:schemeClr val="tx1"/>
                </a:solidFill>
              </a:rPr>
              <a:t>Our curriculum in every subject is well-planned so that it meets the needs of </a:t>
            </a:r>
            <a:r>
              <a:rPr lang="en-GB" sz="2800" b="1" i="0" dirty="0">
                <a:solidFill>
                  <a:srgbClr val="00FFFF"/>
                </a:solidFill>
              </a:rPr>
              <a:t>EVERY</a:t>
            </a:r>
            <a:r>
              <a:rPr lang="en-GB" sz="2800" i="0" dirty="0">
                <a:solidFill>
                  <a:schemeClr val="tx1"/>
                </a:solidFill>
              </a:rPr>
              <a:t> student. Our subject curriculums help students to have a strong understanding of </a:t>
            </a:r>
            <a:r>
              <a:rPr lang="en-GB" sz="2800" i="0" dirty="0">
                <a:solidFill>
                  <a:srgbClr val="00FFFF"/>
                </a:solidFill>
              </a:rPr>
              <a:t>the most important knowledge</a:t>
            </a:r>
            <a:r>
              <a:rPr lang="en-GB" sz="2800" i="0" dirty="0">
                <a:solidFill>
                  <a:schemeClr val="tx1"/>
                </a:solidFill>
              </a:rPr>
              <a:t>. This is so that EVERY student can achieve </a:t>
            </a:r>
            <a:r>
              <a:rPr lang="en-GB" sz="2800" b="1" i="0" dirty="0">
                <a:solidFill>
                  <a:srgbClr val="00FFFF"/>
                </a:solidFill>
              </a:rPr>
              <a:t>SUCCESS</a:t>
            </a:r>
            <a:r>
              <a:rPr lang="en-GB" sz="2800" i="0" dirty="0">
                <a:solidFill>
                  <a:schemeClr val="tx1"/>
                </a:solidFill>
              </a:rPr>
              <a:t>.</a:t>
            </a:r>
            <a:br>
              <a:rPr lang="en-GB" sz="2800" i="0" dirty="0">
                <a:solidFill>
                  <a:schemeClr val="tx1"/>
                </a:solidFill>
              </a:rPr>
            </a:br>
            <a:br>
              <a:rPr lang="en-GB" sz="2800" i="0" dirty="0">
                <a:solidFill>
                  <a:schemeClr val="tx1"/>
                </a:solidFill>
              </a:rPr>
            </a:br>
            <a:r>
              <a:rPr lang="en-GB" sz="2800" i="0" dirty="0">
                <a:solidFill>
                  <a:schemeClr val="tx1"/>
                </a:solidFill>
              </a:rPr>
              <a:t>Our curriculum will develop thoughtful young people who have acquired a </a:t>
            </a:r>
            <a:r>
              <a:rPr lang="en-GB" sz="2800" i="0" dirty="0">
                <a:solidFill>
                  <a:srgbClr val="00FFFF"/>
                </a:solidFill>
              </a:rPr>
              <a:t>strong sense of moral purpose</a:t>
            </a:r>
            <a:r>
              <a:rPr lang="en-GB" sz="2800" i="0" dirty="0">
                <a:solidFill>
                  <a:schemeClr val="tx1"/>
                </a:solidFill>
              </a:rPr>
              <a:t>. It will offer opportunities and experiences that will improve students’ life chances, taking in to account local, national and global circumstances.</a:t>
            </a:r>
            <a:endParaRPr lang="en-GB" sz="2800" dirty="0">
              <a:solidFill>
                <a:schemeClr val="tx1"/>
              </a:solidFill>
            </a:endParaRPr>
          </a:p>
        </p:txBody>
      </p:sp>
      <p:pic>
        <p:nvPicPr>
          <p:cNvPr id="4" name="Picture 3">
            <a:extLst>
              <a:ext uri="{FF2B5EF4-FFF2-40B4-BE49-F238E27FC236}">
                <a16:creationId xmlns:a16="http://schemas.microsoft.com/office/drawing/2014/main" id="{9AF5D423-9D10-4315-8C6C-227F44B2CDCC}"/>
              </a:ext>
            </a:extLst>
          </p:cNvPr>
          <p:cNvPicPr>
            <a:picLocks noChangeAspect="1"/>
          </p:cNvPicPr>
          <p:nvPr/>
        </p:nvPicPr>
        <p:blipFill>
          <a:blip r:embed="rId2"/>
          <a:stretch>
            <a:fillRect/>
          </a:stretch>
        </p:blipFill>
        <p:spPr>
          <a:xfrm>
            <a:off x="3492946" y="4560813"/>
            <a:ext cx="5206108" cy="1648601"/>
          </a:xfrm>
          <a:prstGeom prst="rect">
            <a:avLst/>
          </a:prstGeom>
        </p:spPr>
      </p:pic>
    </p:spTree>
    <p:extLst>
      <p:ext uri="{BB962C8B-B14F-4D97-AF65-F5344CB8AC3E}">
        <p14:creationId xmlns:p14="http://schemas.microsoft.com/office/powerpoint/2010/main" val="4050434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F2E5B6AE-5EFE-45F0-A2AE-ED771CA3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0C92A4-8550-4539-B21E-CFF482612196}"/>
              </a:ext>
            </a:extLst>
          </p:cNvPr>
          <p:cNvSpPr>
            <a:spLocks noGrp="1"/>
          </p:cNvSpPr>
          <p:nvPr>
            <p:ph type="ctrTitle"/>
          </p:nvPr>
        </p:nvSpPr>
        <p:spPr>
          <a:xfrm>
            <a:off x="448055" y="662400"/>
            <a:ext cx="11293200" cy="1000800"/>
          </a:xfrm>
        </p:spPr>
        <p:txBody>
          <a:bodyPr anchor="ctr">
            <a:normAutofit/>
          </a:bodyPr>
          <a:lstStyle/>
          <a:p>
            <a:r>
              <a:rPr lang="en-GB" sz="5400" dirty="0"/>
              <a:t>Supporting Your Child With Maths</a:t>
            </a:r>
          </a:p>
        </p:txBody>
      </p:sp>
      <p:sp>
        <p:nvSpPr>
          <p:cNvPr id="3" name="Subtitle 2">
            <a:extLst>
              <a:ext uri="{FF2B5EF4-FFF2-40B4-BE49-F238E27FC236}">
                <a16:creationId xmlns:a16="http://schemas.microsoft.com/office/drawing/2014/main" id="{2CC8809D-9F1A-4243-80C6-2F078052D40D}"/>
              </a:ext>
            </a:extLst>
          </p:cNvPr>
          <p:cNvSpPr>
            <a:spLocks noGrp="1"/>
          </p:cNvSpPr>
          <p:nvPr>
            <p:ph type="subTitle" idx="1"/>
          </p:nvPr>
        </p:nvSpPr>
        <p:spPr>
          <a:xfrm>
            <a:off x="448055" y="1652400"/>
            <a:ext cx="11293200" cy="984885"/>
          </a:xfrm>
        </p:spPr>
        <p:txBody>
          <a:bodyPr anchor="ctr">
            <a:normAutofit/>
          </a:bodyPr>
          <a:lstStyle/>
          <a:p>
            <a:pPr>
              <a:lnSpc>
                <a:spcPct val="110000"/>
              </a:lnSpc>
            </a:pPr>
            <a:r>
              <a:rPr lang="en-GB" sz="5900" dirty="0">
                <a:solidFill>
                  <a:srgbClr val="94D4C3"/>
                </a:solidFill>
              </a:rPr>
              <a:t>Year 8 and 9</a:t>
            </a:r>
          </a:p>
        </p:txBody>
      </p:sp>
      <p:cxnSp>
        <p:nvCxnSpPr>
          <p:cNvPr id="17" name="Straight Connector 11">
            <a:extLst>
              <a:ext uri="{FF2B5EF4-FFF2-40B4-BE49-F238E27FC236}">
                <a16:creationId xmlns:a16="http://schemas.microsoft.com/office/drawing/2014/main" id="{D255B435-D9F3-4A31-B89E-36741390D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560FDE2-0E47-501F-4DEC-3C3D0EE563D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062" b="33007"/>
          <a:stretch/>
        </p:blipFill>
        <p:spPr>
          <a:xfrm>
            <a:off x="20" y="2959198"/>
            <a:ext cx="12191980" cy="3898801"/>
          </a:xfrm>
          <a:prstGeom prst="rect">
            <a:avLst/>
          </a:prstGeom>
        </p:spPr>
      </p:pic>
    </p:spTree>
    <p:extLst>
      <p:ext uri="{BB962C8B-B14F-4D97-AF65-F5344CB8AC3E}">
        <p14:creationId xmlns:p14="http://schemas.microsoft.com/office/powerpoint/2010/main" val="4162652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21B0-EC4A-46D3-A245-2CB1C7375C99}"/>
              </a:ext>
            </a:extLst>
          </p:cNvPr>
          <p:cNvSpPr>
            <a:spLocks noGrp="1"/>
          </p:cNvSpPr>
          <p:nvPr>
            <p:ph type="title"/>
          </p:nvPr>
        </p:nvSpPr>
        <p:spPr>
          <a:xfrm>
            <a:off x="838200" y="-110863"/>
            <a:ext cx="10515600" cy="887477"/>
          </a:xfrm>
        </p:spPr>
        <p:txBody>
          <a:bodyPr anchor="ctr"/>
          <a:lstStyle/>
          <a:p>
            <a:pPr algn="ctr"/>
            <a:r>
              <a:rPr lang="en-GB" b="1" u="sng" dirty="0">
                <a:solidFill>
                  <a:srgbClr val="FFFFFF"/>
                </a:solidFill>
              </a:rPr>
              <a:t>Sparx Maths</a:t>
            </a:r>
          </a:p>
        </p:txBody>
      </p:sp>
      <p:sp>
        <p:nvSpPr>
          <p:cNvPr id="3" name="Content Placeholder 2">
            <a:extLst>
              <a:ext uri="{FF2B5EF4-FFF2-40B4-BE49-F238E27FC236}">
                <a16:creationId xmlns:a16="http://schemas.microsoft.com/office/drawing/2014/main" id="{3EB0BE12-0A6B-4BFA-8BEA-C3CC109498AA}"/>
              </a:ext>
            </a:extLst>
          </p:cNvPr>
          <p:cNvSpPr>
            <a:spLocks noGrp="1"/>
          </p:cNvSpPr>
          <p:nvPr>
            <p:ph idx="1"/>
          </p:nvPr>
        </p:nvSpPr>
        <p:spPr>
          <a:xfrm>
            <a:off x="8606786" y="5419289"/>
            <a:ext cx="3291658" cy="1144586"/>
          </a:xfrm>
        </p:spPr>
        <p:txBody>
          <a:bodyPr>
            <a:normAutofit/>
          </a:bodyPr>
          <a:lstStyle/>
          <a:p>
            <a:pPr marL="0" indent="0" algn="ctr">
              <a:buNone/>
            </a:pPr>
            <a:r>
              <a:rPr lang="en-GB" sz="2400" b="1" dirty="0">
                <a:solidFill>
                  <a:srgbClr val="FFFFFF"/>
                </a:solidFill>
              </a:rPr>
              <a:t>Set Monday Week 1, due in two weeks.</a:t>
            </a:r>
          </a:p>
        </p:txBody>
      </p:sp>
      <p:pic>
        <p:nvPicPr>
          <p:cNvPr id="6" name="Picture 5">
            <a:extLst>
              <a:ext uri="{FF2B5EF4-FFF2-40B4-BE49-F238E27FC236}">
                <a16:creationId xmlns:a16="http://schemas.microsoft.com/office/drawing/2014/main" id="{DCFC2B7C-70BA-4D72-A824-74DEF756316B}"/>
              </a:ext>
            </a:extLst>
          </p:cNvPr>
          <p:cNvPicPr>
            <a:picLocks noChangeAspect="1"/>
          </p:cNvPicPr>
          <p:nvPr/>
        </p:nvPicPr>
        <p:blipFill>
          <a:blip r:embed="rId3"/>
          <a:stretch>
            <a:fillRect/>
          </a:stretch>
        </p:blipFill>
        <p:spPr>
          <a:xfrm>
            <a:off x="8606786" y="1438711"/>
            <a:ext cx="3291658" cy="3422374"/>
          </a:xfrm>
          <a:prstGeom prst="rect">
            <a:avLst/>
          </a:prstGeom>
        </p:spPr>
      </p:pic>
      <p:pic>
        <p:nvPicPr>
          <p:cNvPr id="7" name="Picture 6">
            <a:extLst>
              <a:ext uri="{FF2B5EF4-FFF2-40B4-BE49-F238E27FC236}">
                <a16:creationId xmlns:a16="http://schemas.microsoft.com/office/drawing/2014/main" id="{8FE27770-3BCA-44C7-8375-0A0E18666AF8}"/>
              </a:ext>
            </a:extLst>
          </p:cNvPr>
          <p:cNvPicPr>
            <a:picLocks noChangeAspect="1"/>
          </p:cNvPicPr>
          <p:nvPr/>
        </p:nvPicPr>
        <p:blipFill>
          <a:blip r:embed="rId4"/>
          <a:stretch>
            <a:fillRect/>
          </a:stretch>
        </p:blipFill>
        <p:spPr>
          <a:xfrm>
            <a:off x="293556" y="1438711"/>
            <a:ext cx="8211696" cy="5125165"/>
          </a:xfrm>
          <a:prstGeom prst="rect">
            <a:avLst/>
          </a:prstGeom>
        </p:spPr>
      </p:pic>
      <p:sp>
        <p:nvSpPr>
          <p:cNvPr id="8" name="TextBox 7">
            <a:extLst>
              <a:ext uri="{FF2B5EF4-FFF2-40B4-BE49-F238E27FC236}">
                <a16:creationId xmlns:a16="http://schemas.microsoft.com/office/drawing/2014/main" id="{F6BC5234-459B-4512-935E-B7F91FC61B6E}"/>
              </a:ext>
            </a:extLst>
          </p:cNvPr>
          <p:cNvSpPr txBox="1"/>
          <p:nvPr/>
        </p:nvSpPr>
        <p:spPr>
          <a:xfrm>
            <a:off x="0" y="776614"/>
            <a:ext cx="12192000" cy="461665"/>
          </a:xfrm>
          <a:prstGeom prst="rect">
            <a:avLst/>
          </a:prstGeom>
          <a:noFill/>
        </p:spPr>
        <p:txBody>
          <a:bodyPr wrap="square" rtlCol="0">
            <a:spAutoFit/>
          </a:bodyPr>
          <a:lstStyle/>
          <a:p>
            <a:pPr algn="ctr"/>
            <a:r>
              <a:rPr lang="en-GB" sz="2400" dirty="0">
                <a:solidFill>
                  <a:srgbClr val="FFFFFF"/>
                </a:solidFill>
              </a:rPr>
              <a:t>Any problems please email mli@little-lever.bolton.sch.uk</a:t>
            </a:r>
          </a:p>
        </p:txBody>
      </p:sp>
    </p:spTree>
    <p:extLst>
      <p:ext uri="{BB962C8B-B14F-4D97-AF65-F5344CB8AC3E}">
        <p14:creationId xmlns:p14="http://schemas.microsoft.com/office/powerpoint/2010/main" val="2307434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C92A4-8550-4539-B21E-CFF482612196}"/>
              </a:ext>
            </a:extLst>
          </p:cNvPr>
          <p:cNvSpPr>
            <a:spLocks noGrp="1"/>
          </p:cNvSpPr>
          <p:nvPr>
            <p:ph type="ctrTitle"/>
          </p:nvPr>
        </p:nvSpPr>
        <p:spPr>
          <a:xfrm>
            <a:off x="448055" y="662400"/>
            <a:ext cx="11293200" cy="1000800"/>
          </a:xfrm>
        </p:spPr>
        <p:txBody>
          <a:bodyPr anchor="ctr">
            <a:normAutofit/>
          </a:bodyPr>
          <a:lstStyle/>
          <a:p>
            <a:r>
              <a:rPr lang="en-GB" sz="5400" dirty="0"/>
              <a:t>Option Subjects- where will this lead?</a:t>
            </a:r>
          </a:p>
        </p:txBody>
      </p:sp>
      <p:sp>
        <p:nvSpPr>
          <p:cNvPr id="3" name="Subtitle 2">
            <a:extLst>
              <a:ext uri="{FF2B5EF4-FFF2-40B4-BE49-F238E27FC236}">
                <a16:creationId xmlns:a16="http://schemas.microsoft.com/office/drawing/2014/main" id="{2CC8809D-9F1A-4243-80C6-2F078052D40D}"/>
              </a:ext>
            </a:extLst>
          </p:cNvPr>
          <p:cNvSpPr>
            <a:spLocks noGrp="1"/>
          </p:cNvSpPr>
          <p:nvPr>
            <p:ph type="subTitle" idx="1"/>
          </p:nvPr>
        </p:nvSpPr>
        <p:spPr>
          <a:xfrm>
            <a:off x="448055" y="1652400"/>
            <a:ext cx="11293200" cy="984885"/>
          </a:xfrm>
        </p:spPr>
        <p:txBody>
          <a:bodyPr anchor="ctr">
            <a:normAutofit/>
          </a:bodyPr>
          <a:lstStyle/>
          <a:p>
            <a:pPr>
              <a:lnSpc>
                <a:spcPct val="110000"/>
              </a:lnSpc>
            </a:pPr>
            <a:r>
              <a:rPr lang="en-GB" sz="5900" dirty="0">
                <a:solidFill>
                  <a:srgbClr val="94D4C3"/>
                </a:solidFill>
              </a:rPr>
              <a:t>Year 8 and 9</a:t>
            </a:r>
          </a:p>
        </p:txBody>
      </p:sp>
      <p:pic>
        <p:nvPicPr>
          <p:cNvPr id="4" name="Picture 3">
            <a:extLst>
              <a:ext uri="{FF2B5EF4-FFF2-40B4-BE49-F238E27FC236}">
                <a16:creationId xmlns:a16="http://schemas.microsoft.com/office/drawing/2014/main" id="{D560FDE2-0E47-501F-4DEC-3C3D0EE563D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062" b="33007"/>
          <a:stretch/>
        </p:blipFill>
        <p:spPr>
          <a:xfrm>
            <a:off x="20" y="2959198"/>
            <a:ext cx="12191980" cy="3898801"/>
          </a:xfrm>
          <a:prstGeom prst="rect">
            <a:avLst/>
          </a:prstGeom>
        </p:spPr>
      </p:pic>
    </p:spTree>
    <p:extLst>
      <p:ext uri="{BB962C8B-B14F-4D97-AF65-F5344CB8AC3E}">
        <p14:creationId xmlns:p14="http://schemas.microsoft.com/office/powerpoint/2010/main" val="2554387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8CA8-025F-4096-B60F-8674B49FA3BA}"/>
              </a:ext>
            </a:extLst>
          </p:cNvPr>
          <p:cNvSpPr>
            <a:spLocks noGrp="1"/>
          </p:cNvSpPr>
          <p:nvPr>
            <p:ph type="ctrTitle"/>
          </p:nvPr>
        </p:nvSpPr>
        <p:spPr>
          <a:xfrm>
            <a:off x="448056" y="297712"/>
            <a:ext cx="11292840" cy="3551912"/>
          </a:xfrm>
        </p:spPr>
        <p:txBody>
          <a:bodyPr>
            <a:noAutofit/>
          </a:bodyPr>
          <a:lstStyle/>
          <a:p>
            <a:r>
              <a:rPr lang="en-GB" sz="2800" i="0" dirty="0">
                <a:solidFill>
                  <a:schemeClr val="tx1"/>
                </a:solidFill>
              </a:rPr>
              <a:t>Our curriculum in every subject is well-planned so that it meets the needs of </a:t>
            </a:r>
            <a:r>
              <a:rPr lang="en-GB" sz="2800" b="1" i="0" dirty="0">
                <a:solidFill>
                  <a:srgbClr val="00FFFF"/>
                </a:solidFill>
              </a:rPr>
              <a:t>EVERY</a:t>
            </a:r>
            <a:r>
              <a:rPr lang="en-GB" sz="2800" i="0" dirty="0">
                <a:solidFill>
                  <a:schemeClr val="tx1"/>
                </a:solidFill>
              </a:rPr>
              <a:t> student. Our subject curriculums help students to have a strong understanding of </a:t>
            </a:r>
            <a:r>
              <a:rPr lang="en-GB" sz="2800" i="0" dirty="0">
                <a:solidFill>
                  <a:srgbClr val="00FFFF"/>
                </a:solidFill>
              </a:rPr>
              <a:t>the most important knowledge</a:t>
            </a:r>
            <a:r>
              <a:rPr lang="en-GB" sz="2800" i="0" dirty="0">
                <a:solidFill>
                  <a:schemeClr val="tx1"/>
                </a:solidFill>
              </a:rPr>
              <a:t>. This is so that EVERY student can achieve </a:t>
            </a:r>
            <a:r>
              <a:rPr lang="en-GB" sz="2800" b="1" i="0" dirty="0">
                <a:solidFill>
                  <a:srgbClr val="00FFFF"/>
                </a:solidFill>
              </a:rPr>
              <a:t>SUCCESS</a:t>
            </a:r>
            <a:r>
              <a:rPr lang="en-GB" sz="2800" i="0" dirty="0">
                <a:solidFill>
                  <a:schemeClr val="tx1"/>
                </a:solidFill>
              </a:rPr>
              <a:t>.</a:t>
            </a:r>
            <a:br>
              <a:rPr lang="en-GB" sz="2800" i="0" dirty="0">
                <a:solidFill>
                  <a:schemeClr val="tx1"/>
                </a:solidFill>
              </a:rPr>
            </a:br>
            <a:br>
              <a:rPr lang="en-GB" sz="2800" i="0" dirty="0">
                <a:solidFill>
                  <a:schemeClr val="tx1"/>
                </a:solidFill>
              </a:rPr>
            </a:br>
            <a:r>
              <a:rPr lang="en-GB" sz="2800" i="0" dirty="0">
                <a:solidFill>
                  <a:schemeClr val="tx1"/>
                </a:solidFill>
              </a:rPr>
              <a:t>Our curriculum will develop thoughtful young people who have acquired a </a:t>
            </a:r>
            <a:r>
              <a:rPr lang="en-GB" sz="2800" i="0" dirty="0">
                <a:solidFill>
                  <a:srgbClr val="00FFFF"/>
                </a:solidFill>
              </a:rPr>
              <a:t>strong sense of moral purpose</a:t>
            </a:r>
            <a:r>
              <a:rPr lang="en-GB" sz="2800" i="0" dirty="0">
                <a:solidFill>
                  <a:schemeClr val="tx1"/>
                </a:solidFill>
              </a:rPr>
              <a:t>. It will offer opportunities and experiences that will improve students’ life chances, taking in to account local, national and global circumstances.</a:t>
            </a:r>
            <a:endParaRPr lang="en-GB" sz="2800" dirty="0">
              <a:solidFill>
                <a:schemeClr val="tx1"/>
              </a:solidFill>
            </a:endParaRPr>
          </a:p>
        </p:txBody>
      </p:sp>
      <p:pic>
        <p:nvPicPr>
          <p:cNvPr id="4" name="Picture 3">
            <a:extLst>
              <a:ext uri="{FF2B5EF4-FFF2-40B4-BE49-F238E27FC236}">
                <a16:creationId xmlns:a16="http://schemas.microsoft.com/office/drawing/2014/main" id="{9AF5D423-9D10-4315-8C6C-227F44B2CDCC}"/>
              </a:ext>
            </a:extLst>
          </p:cNvPr>
          <p:cNvPicPr>
            <a:picLocks noChangeAspect="1"/>
          </p:cNvPicPr>
          <p:nvPr/>
        </p:nvPicPr>
        <p:blipFill>
          <a:blip r:embed="rId2"/>
          <a:stretch>
            <a:fillRect/>
          </a:stretch>
        </p:blipFill>
        <p:spPr>
          <a:xfrm>
            <a:off x="3492946" y="4560813"/>
            <a:ext cx="5206108" cy="1648601"/>
          </a:xfrm>
          <a:prstGeom prst="rect">
            <a:avLst/>
          </a:prstGeom>
        </p:spPr>
      </p:pic>
    </p:spTree>
    <p:extLst>
      <p:ext uri="{BB962C8B-B14F-4D97-AF65-F5344CB8AC3E}">
        <p14:creationId xmlns:p14="http://schemas.microsoft.com/office/powerpoint/2010/main" val="107472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0EA6-D91D-4675-A404-9E165003E4F0}"/>
              </a:ext>
            </a:extLst>
          </p:cNvPr>
          <p:cNvSpPr>
            <a:spLocks noGrp="1"/>
          </p:cNvSpPr>
          <p:nvPr>
            <p:ph type="ctrTitle"/>
          </p:nvPr>
        </p:nvSpPr>
        <p:spPr>
          <a:xfrm>
            <a:off x="448056" y="448056"/>
            <a:ext cx="7539173" cy="2426694"/>
          </a:xfrm>
        </p:spPr>
        <p:txBody>
          <a:bodyPr/>
          <a:lstStyle/>
          <a:p>
            <a:r>
              <a:rPr lang="en-GB" dirty="0"/>
              <a:t>Reading- the route to success</a:t>
            </a:r>
          </a:p>
        </p:txBody>
      </p:sp>
      <p:sp>
        <p:nvSpPr>
          <p:cNvPr id="3" name="Subtitle 2">
            <a:extLst>
              <a:ext uri="{FF2B5EF4-FFF2-40B4-BE49-F238E27FC236}">
                <a16:creationId xmlns:a16="http://schemas.microsoft.com/office/drawing/2014/main" id="{C7EC839B-6A76-4F43-9AD5-31599E3B2F77}"/>
              </a:ext>
            </a:extLst>
          </p:cNvPr>
          <p:cNvSpPr>
            <a:spLocks noGrp="1"/>
          </p:cNvSpPr>
          <p:nvPr>
            <p:ph type="subTitle" idx="1"/>
          </p:nvPr>
        </p:nvSpPr>
        <p:spPr/>
        <p:txBody>
          <a:bodyPr>
            <a:normAutofit/>
          </a:bodyPr>
          <a:lstStyle/>
          <a:p>
            <a:pPr algn="ctr"/>
            <a:r>
              <a:rPr lang="en-GB" sz="3200" i="1" dirty="0">
                <a:solidFill>
                  <a:srgbClr val="00FFFF">
                    <a:alpha val="55000"/>
                  </a:srgbClr>
                </a:solidFill>
              </a:rPr>
              <a:t>Why is reading such an important part of our daily routine at Little Lever?</a:t>
            </a:r>
          </a:p>
        </p:txBody>
      </p:sp>
      <p:pic>
        <p:nvPicPr>
          <p:cNvPr id="8" name="Picture 7">
            <a:extLst>
              <a:ext uri="{FF2B5EF4-FFF2-40B4-BE49-F238E27FC236}">
                <a16:creationId xmlns:a16="http://schemas.microsoft.com/office/drawing/2014/main" id="{21712715-4EF3-4341-A428-9A25464CEC5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30448" y="186550"/>
            <a:ext cx="3886554" cy="2688200"/>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931620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0B72-BA7B-4D1F-8121-F671CB2520A7}"/>
              </a:ext>
            </a:extLst>
          </p:cNvPr>
          <p:cNvSpPr>
            <a:spLocks noGrp="1"/>
          </p:cNvSpPr>
          <p:nvPr>
            <p:ph type="title"/>
          </p:nvPr>
        </p:nvSpPr>
        <p:spPr>
          <a:xfrm>
            <a:off x="191911" y="507198"/>
            <a:ext cx="2698045" cy="3246223"/>
          </a:xfrm>
        </p:spPr>
        <p:txBody>
          <a:bodyPr anchor="ctr">
            <a:normAutofit/>
          </a:bodyPr>
          <a:lstStyle/>
          <a:p>
            <a:pPr algn="ctr"/>
            <a:r>
              <a:rPr lang="en-GB" sz="3200" b="1" dirty="0">
                <a:solidFill>
                  <a:srgbClr val="FFFF99"/>
                </a:solidFill>
              </a:rPr>
              <a:t>“He that loves reading has everything within his reach”</a:t>
            </a:r>
          </a:p>
        </p:txBody>
      </p:sp>
      <p:sp>
        <p:nvSpPr>
          <p:cNvPr id="4" name="Text Placeholder 3">
            <a:extLst>
              <a:ext uri="{FF2B5EF4-FFF2-40B4-BE49-F238E27FC236}">
                <a16:creationId xmlns:a16="http://schemas.microsoft.com/office/drawing/2014/main" id="{22E4D9DC-36E6-40C7-98B8-400616D05CC8}"/>
              </a:ext>
            </a:extLst>
          </p:cNvPr>
          <p:cNvSpPr>
            <a:spLocks noGrp="1"/>
          </p:cNvSpPr>
          <p:nvPr>
            <p:ph type="body" sz="half" idx="2"/>
          </p:nvPr>
        </p:nvSpPr>
        <p:spPr>
          <a:xfrm>
            <a:off x="3668889" y="4443351"/>
            <a:ext cx="8331200" cy="2119488"/>
          </a:xfrm>
        </p:spPr>
        <p:txBody>
          <a:bodyPr>
            <a:normAutofit/>
          </a:bodyPr>
          <a:lstStyle/>
          <a:p>
            <a:pPr marL="285750" indent="-285750">
              <a:buFont typeface="Arial" panose="020B0604020202020204" pitchFamily="34" charset="0"/>
              <a:buChar char="•"/>
            </a:pPr>
            <a:r>
              <a:rPr lang="en-GB" b="1" dirty="0">
                <a:solidFill>
                  <a:srgbClr val="FFFFFF"/>
                </a:solidFill>
              </a:rPr>
              <a:t>Build reading into your child’s daily routine</a:t>
            </a:r>
          </a:p>
          <a:p>
            <a:pPr marL="285750" indent="-285750">
              <a:buFont typeface="Arial" panose="020B0604020202020204" pitchFamily="34" charset="0"/>
              <a:buChar char="•"/>
            </a:pPr>
            <a:r>
              <a:rPr lang="en-GB" b="1" dirty="0">
                <a:solidFill>
                  <a:srgbClr val="FFFFFF"/>
                </a:solidFill>
              </a:rPr>
              <a:t>Encourage your child to follow their interests</a:t>
            </a:r>
          </a:p>
          <a:p>
            <a:pPr marL="285750" indent="-285750">
              <a:buFont typeface="Arial" panose="020B0604020202020204" pitchFamily="34" charset="0"/>
              <a:buChar char="•"/>
            </a:pPr>
            <a:r>
              <a:rPr lang="en-GB" b="1" dirty="0">
                <a:solidFill>
                  <a:srgbClr val="FFFFFF"/>
                </a:solidFill>
              </a:rPr>
              <a:t>Have discussion about what they are reading and their favourite parts</a:t>
            </a:r>
          </a:p>
          <a:p>
            <a:pPr marL="285750" indent="-285750">
              <a:buFont typeface="Arial" panose="020B0604020202020204" pitchFamily="34" charset="0"/>
              <a:buChar char="•"/>
            </a:pPr>
            <a:r>
              <a:rPr lang="en-GB" b="1" dirty="0">
                <a:solidFill>
                  <a:srgbClr val="FFFFFF"/>
                </a:solidFill>
              </a:rPr>
              <a:t>Provide a quiet space to read (30 minutes a day)</a:t>
            </a:r>
          </a:p>
        </p:txBody>
      </p:sp>
      <p:graphicFrame>
        <p:nvGraphicFramePr>
          <p:cNvPr id="5" name="Table 5">
            <a:extLst>
              <a:ext uri="{FF2B5EF4-FFF2-40B4-BE49-F238E27FC236}">
                <a16:creationId xmlns:a16="http://schemas.microsoft.com/office/drawing/2014/main" id="{CA15F63F-00F1-4363-A2F3-AD8446B1A167}"/>
              </a:ext>
            </a:extLst>
          </p:cNvPr>
          <p:cNvGraphicFramePr>
            <a:graphicFrameLocks noGrp="1"/>
          </p:cNvGraphicFramePr>
          <p:nvPr>
            <p:extLst>
              <p:ext uri="{D42A27DB-BD31-4B8C-83A1-F6EECF244321}">
                <p14:modId xmlns:p14="http://schemas.microsoft.com/office/powerpoint/2010/main" val="2715128454"/>
              </p:ext>
            </p:extLst>
          </p:nvPr>
        </p:nvGraphicFramePr>
        <p:xfrm>
          <a:off x="3036713" y="178037"/>
          <a:ext cx="8963376" cy="3904547"/>
        </p:xfrm>
        <a:graphic>
          <a:graphicData uri="http://schemas.openxmlformats.org/drawingml/2006/table">
            <a:tbl>
              <a:tblPr firstRow="1" bandRow="1">
                <a:tableStyleId>{5C22544A-7EE6-4342-B048-85BDC9FD1C3A}</a:tableStyleId>
              </a:tblPr>
              <a:tblGrid>
                <a:gridCol w="1493896">
                  <a:extLst>
                    <a:ext uri="{9D8B030D-6E8A-4147-A177-3AD203B41FA5}">
                      <a16:colId xmlns:a16="http://schemas.microsoft.com/office/drawing/2014/main" val="3390403957"/>
                    </a:ext>
                  </a:extLst>
                </a:gridCol>
                <a:gridCol w="1493896">
                  <a:extLst>
                    <a:ext uri="{9D8B030D-6E8A-4147-A177-3AD203B41FA5}">
                      <a16:colId xmlns:a16="http://schemas.microsoft.com/office/drawing/2014/main" val="1748057277"/>
                    </a:ext>
                  </a:extLst>
                </a:gridCol>
                <a:gridCol w="1493896">
                  <a:extLst>
                    <a:ext uri="{9D8B030D-6E8A-4147-A177-3AD203B41FA5}">
                      <a16:colId xmlns:a16="http://schemas.microsoft.com/office/drawing/2014/main" val="3067080886"/>
                    </a:ext>
                  </a:extLst>
                </a:gridCol>
                <a:gridCol w="1493896">
                  <a:extLst>
                    <a:ext uri="{9D8B030D-6E8A-4147-A177-3AD203B41FA5}">
                      <a16:colId xmlns:a16="http://schemas.microsoft.com/office/drawing/2014/main" val="2479358362"/>
                    </a:ext>
                  </a:extLst>
                </a:gridCol>
                <a:gridCol w="1493896">
                  <a:extLst>
                    <a:ext uri="{9D8B030D-6E8A-4147-A177-3AD203B41FA5}">
                      <a16:colId xmlns:a16="http://schemas.microsoft.com/office/drawing/2014/main" val="998006844"/>
                    </a:ext>
                  </a:extLst>
                </a:gridCol>
                <a:gridCol w="1493896">
                  <a:extLst>
                    <a:ext uri="{9D8B030D-6E8A-4147-A177-3AD203B41FA5}">
                      <a16:colId xmlns:a16="http://schemas.microsoft.com/office/drawing/2014/main" val="1442956005"/>
                    </a:ext>
                  </a:extLst>
                </a:gridCol>
              </a:tblGrid>
              <a:tr h="1069907">
                <a:tc>
                  <a:txBody>
                    <a:bodyPr/>
                    <a:lstStyle/>
                    <a:p>
                      <a:pPr algn="ctr"/>
                      <a:r>
                        <a:rPr lang="en-GB" dirty="0"/>
                        <a:t>Before School</a:t>
                      </a:r>
                    </a:p>
                  </a:txBody>
                  <a:tcPr anchor="ctr"/>
                </a:tc>
                <a:tc>
                  <a:txBody>
                    <a:bodyPr/>
                    <a:lstStyle/>
                    <a:p>
                      <a:pPr algn="ctr"/>
                      <a:r>
                        <a:rPr lang="en-GB" dirty="0"/>
                        <a:t>Prep Time</a:t>
                      </a:r>
                    </a:p>
                  </a:txBody>
                  <a:tcPr anchor="ctr"/>
                </a:tc>
                <a:tc>
                  <a:txBody>
                    <a:bodyPr/>
                    <a:lstStyle/>
                    <a:p>
                      <a:pPr algn="ctr"/>
                      <a:r>
                        <a:rPr lang="en-GB" dirty="0"/>
                        <a:t>During Lessons </a:t>
                      </a:r>
                    </a:p>
                  </a:txBody>
                  <a:tcPr anchor="ctr"/>
                </a:tc>
                <a:tc>
                  <a:txBody>
                    <a:bodyPr/>
                    <a:lstStyle/>
                    <a:p>
                      <a:pPr algn="ctr"/>
                      <a:r>
                        <a:rPr lang="en-GB" dirty="0"/>
                        <a:t>Lunch Time</a:t>
                      </a:r>
                    </a:p>
                  </a:txBody>
                  <a:tcPr anchor="ctr"/>
                </a:tc>
                <a:tc>
                  <a:txBody>
                    <a:bodyPr/>
                    <a:lstStyle/>
                    <a:p>
                      <a:pPr algn="ctr"/>
                      <a:r>
                        <a:rPr lang="en-GB" dirty="0"/>
                        <a:t>Reading Routes</a:t>
                      </a:r>
                    </a:p>
                  </a:txBody>
                  <a:tcPr anchor="ctr"/>
                </a:tc>
                <a:tc>
                  <a:txBody>
                    <a:bodyPr/>
                    <a:lstStyle/>
                    <a:p>
                      <a:pPr algn="ctr"/>
                      <a:r>
                        <a:rPr lang="en-GB" dirty="0"/>
                        <a:t>After School</a:t>
                      </a:r>
                    </a:p>
                  </a:txBody>
                  <a:tcPr anchor="ctr"/>
                </a:tc>
                <a:extLst>
                  <a:ext uri="{0D108BD9-81ED-4DB2-BD59-A6C34878D82A}">
                    <a16:rowId xmlns:a16="http://schemas.microsoft.com/office/drawing/2014/main" val="2763251959"/>
                  </a:ext>
                </a:extLst>
              </a:tr>
              <a:tr h="1303531">
                <a:tc>
                  <a:txBody>
                    <a:bodyPr/>
                    <a:lstStyle/>
                    <a:p>
                      <a:pPr marL="0" indent="0" algn="ctr">
                        <a:buFont typeface="Arial" panose="020B0604020202020204" pitchFamily="34" charset="0"/>
                        <a:buNone/>
                      </a:pPr>
                      <a:r>
                        <a:rPr lang="en-GB" dirty="0"/>
                        <a:t>The library is open from </a:t>
                      </a:r>
                      <a:r>
                        <a:rPr lang="en-GB" b="1" dirty="0"/>
                        <a:t>8am</a:t>
                      </a:r>
                      <a:r>
                        <a:rPr lang="en-GB" dirty="0"/>
                        <a:t> to read, borrow and swap books</a:t>
                      </a:r>
                    </a:p>
                  </a:txBody>
                  <a:tcPr/>
                </a:tc>
                <a:tc>
                  <a:txBody>
                    <a:bodyPr/>
                    <a:lstStyle/>
                    <a:p>
                      <a:pPr marL="0" indent="0" algn="ctr">
                        <a:buFont typeface="Arial" panose="020B0604020202020204" pitchFamily="34" charset="0"/>
                        <a:buNone/>
                      </a:pPr>
                      <a:r>
                        <a:rPr lang="en-GB" dirty="0"/>
                        <a:t>Twice a week students will complete guided reading with their form teachers.</a:t>
                      </a:r>
                    </a:p>
                  </a:txBody>
                  <a:tcPr/>
                </a:tc>
                <a:tc>
                  <a:txBody>
                    <a:bodyPr/>
                    <a:lstStyle/>
                    <a:p>
                      <a:pPr marL="0" indent="0" algn="ctr">
                        <a:buFont typeface="Arial" panose="020B0604020202020204" pitchFamily="34" charset="0"/>
                        <a:buNone/>
                      </a:pPr>
                      <a:r>
                        <a:rPr lang="en-GB" dirty="0"/>
                        <a:t>All lessons are knowledge rich and provide numerous reading opportunities</a:t>
                      </a:r>
                    </a:p>
                  </a:txBody>
                  <a:tcPr/>
                </a:tc>
                <a:tc>
                  <a:txBody>
                    <a:bodyPr/>
                    <a:lstStyle/>
                    <a:p>
                      <a:pPr marL="0" indent="0" algn="ctr">
                        <a:buFont typeface="Arial" panose="020B0604020202020204" pitchFamily="34" charset="0"/>
                        <a:buNone/>
                      </a:pPr>
                      <a:r>
                        <a:rPr lang="en-GB" dirty="0"/>
                        <a:t>The library is open every lunchtime for students to read quietly and borrow books.</a:t>
                      </a:r>
                    </a:p>
                  </a:txBody>
                  <a:tcPr/>
                </a:tc>
                <a:tc>
                  <a:txBody>
                    <a:bodyPr/>
                    <a:lstStyle/>
                    <a:p>
                      <a:pPr marL="0" indent="0" algn="ctr">
                        <a:buFont typeface="Arial" panose="020B0604020202020204" pitchFamily="34" charset="0"/>
                        <a:buNone/>
                      </a:pPr>
                      <a:r>
                        <a:rPr lang="en-GB" dirty="0"/>
                        <a:t>Once a fortnight students will complete a dedicated reading lesson as part of their English lessons.</a:t>
                      </a:r>
                    </a:p>
                  </a:txBody>
                  <a:tcPr/>
                </a:tc>
                <a:tc>
                  <a:txBody>
                    <a:bodyPr/>
                    <a:lstStyle/>
                    <a:p>
                      <a:pPr marL="0" indent="0" algn="ctr">
                        <a:buFont typeface="Arial" panose="020B0604020202020204" pitchFamily="34" charset="0"/>
                        <a:buNone/>
                      </a:pPr>
                      <a:r>
                        <a:rPr lang="en-GB" dirty="0"/>
                        <a:t>Students are invited to visit the library until 3:30 or to go to Nightclub in G5 to complete additional studies.</a:t>
                      </a:r>
                    </a:p>
                  </a:txBody>
                  <a:tcPr/>
                </a:tc>
                <a:extLst>
                  <a:ext uri="{0D108BD9-81ED-4DB2-BD59-A6C34878D82A}">
                    <a16:rowId xmlns:a16="http://schemas.microsoft.com/office/drawing/2014/main" val="662092913"/>
                  </a:ext>
                </a:extLst>
              </a:tr>
            </a:tbl>
          </a:graphicData>
        </a:graphic>
      </p:graphicFrame>
      <p:pic>
        <p:nvPicPr>
          <p:cNvPr id="7" name="Picture 6">
            <a:extLst>
              <a:ext uri="{FF2B5EF4-FFF2-40B4-BE49-F238E27FC236}">
                <a16:creationId xmlns:a16="http://schemas.microsoft.com/office/drawing/2014/main" id="{71B660EB-560F-46FA-BD35-5A60A7DAC41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1911" y="4448958"/>
            <a:ext cx="3179233" cy="2119489"/>
          </a:xfrm>
          <a:prstGeom prst="rect">
            <a:avLst/>
          </a:prstGeom>
        </p:spPr>
      </p:pic>
    </p:spTree>
    <p:extLst>
      <p:ext uri="{BB962C8B-B14F-4D97-AF65-F5344CB8AC3E}">
        <p14:creationId xmlns:p14="http://schemas.microsoft.com/office/powerpoint/2010/main" val="1514202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8CA8-025F-4096-B60F-8674B49FA3BA}"/>
              </a:ext>
            </a:extLst>
          </p:cNvPr>
          <p:cNvSpPr>
            <a:spLocks noGrp="1"/>
          </p:cNvSpPr>
          <p:nvPr>
            <p:ph type="ctrTitle"/>
          </p:nvPr>
        </p:nvSpPr>
        <p:spPr>
          <a:xfrm>
            <a:off x="448056" y="297712"/>
            <a:ext cx="11292840" cy="3551912"/>
          </a:xfrm>
        </p:spPr>
        <p:txBody>
          <a:bodyPr anchor="t">
            <a:noAutofit/>
          </a:bodyPr>
          <a:lstStyle/>
          <a:p>
            <a:pPr algn="ctr"/>
            <a:r>
              <a:rPr lang="en-GB" sz="4000" b="1" i="0" u="sng" dirty="0">
                <a:solidFill>
                  <a:schemeClr val="tx1"/>
                </a:solidFill>
              </a:rPr>
              <a:t>Retrieval Practice:</a:t>
            </a:r>
            <a:br>
              <a:rPr lang="en-GB" sz="2800" b="1" i="0" u="sng" dirty="0">
                <a:solidFill>
                  <a:schemeClr val="tx1"/>
                </a:solidFill>
              </a:rPr>
            </a:br>
            <a:br>
              <a:rPr lang="en-GB" sz="2800" b="1" i="0" u="sng" dirty="0">
                <a:solidFill>
                  <a:schemeClr val="tx1"/>
                </a:solidFill>
              </a:rPr>
            </a:br>
            <a:r>
              <a:rPr lang="en-GB" sz="3600" b="1" i="0" dirty="0"/>
              <a:t>Research has shown that a key aspect of your child’s achievement is directly linked to regular, small learning tasks which help them to </a:t>
            </a:r>
            <a:r>
              <a:rPr lang="en-GB" sz="3600" b="1" dirty="0"/>
              <a:t>know more and remember more</a:t>
            </a:r>
            <a:r>
              <a:rPr lang="en-GB" sz="3600" b="1" i="0" dirty="0"/>
              <a:t>.</a:t>
            </a:r>
            <a:br>
              <a:rPr lang="en-GB" sz="3600" b="1" i="0" u="sng" dirty="0">
                <a:solidFill>
                  <a:schemeClr val="tx1"/>
                </a:solidFill>
              </a:rPr>
            </a:br>
            <a:br>
              <a:rPr lang="en-GB" sz="2800" b="1" i="0" u="sng" dirty="0">
                <a:solidFill>
                  <a:schemeClr val="tx1"/>
                </a:solidFill>
              </a:rPr>
            </a:br>
            <a:r>
              <a:rPr lang="en-GB" sz="2800" i="0" dirty="0">
                <a:solidFill>
                  <a:schemeClr val="tx1"/>
                </a:solidFill>
              </a:rPr>
              <a:t>Students will therefore be set a low stakes quiz or a retrieval task every fortnight from all subject areas.</a:t>
            </a:r>
            <a:br>
              <a:rPr lang="en-GB" sz="2800" i="0" dirty="0">
                <a:solidFill>
                  <a:schemeClr val="tx1"/>
                </a:solidFill>
              </a:rPr>
            </a:br>
            <a:br>
              <a:rPr lang="en-GB" sz="2800" i="0" dirty="0">
                <a:solidFill>
                  <a:schemeClr val="tx1"/>
                </a:solidFill>
              </a:rPr>
            </a:br>
            <a:endParaRPr lang="en-GB" sz="2800" dirty="0">
              <a:solidFill>
                <a:schemeClr val="tx1"/>
              </a:solidFill>
            </a:endParaRPr>
          </a:p>
        </p:txBody>
      </p:sp>
      <p:pic>
        <p:nvPicPr>
          <p:cNvPr id="1026" name="Picture 2" descr="All images">
            <a:extLst>
              <a:ext uri="{FF2B5EF4-FFF2-40B4-BE49-F238E27FC236}">
                <a16:creationId xmlns:a16="http://schemas.microsoft.com/office/drawing/2014/main" id="{E20580C4-6ABC-42D6-9DEF-9E346526D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029" y="4304555"/>
            <a:ext cx="2386894" cy="238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0EA6-D91D-4675-A404-9E165003E4F0}"/>
              </a:ext>
            </a:extLst>
          </p:cNvPr>
          <p:cNvSpPr>
            <a:spLocks noGrp="1"/>
          </p:cNvSpPr>
          <p:nvPr>
            <p:ph type="ctrTitle"/>
          </p:nvPr>
        </p:nvSpPr>
        <p:spPr>
          <a:xfrm>
            <a:off x="448056" y="448056"/>
            <a:ext cx="7539173" cy="2426694"/>
          </a:xfrm>
        </p:spPr>
        <p:txBody>
          <a:bodyPr/>
          <a:lstStyle/>
          <a:p>
            <a:r>
              <a:rPr lang="en-GB" dirty="0"/>
              <a:t>Prep/Form Time</a:t>
            </a:r>
          </a:p>
        </p:txBody>
      </p:sp>
      <p:sp>
        <p:nvSpPr>
          <p:cNvPr id="3" name="Subtitle 2">
            <a:extLst>
              <a:ext uri="{FF2B5EF4-FFF2-40B4-BE49-F238E27FC236}">
                <a16:creationId xmlns:a16="http://schemas.microsoft.com/office/drawing/2014/main" id="{C7EC839B-6A76-4F43-9AD5-31599E3B2F77}"/>
              </a:ext>
            </a:extLst>
          </p:cNvPr>
          <p:cNvSpPr>
            <a:spLocks noGrp="1"/>
          </p:cNvSpPr>
          <p:nvPr>
            <p:ph type="subTitle" idx="1"/>
          </p:nvPr>
        </p:nvSpPr>
        <p:spPr/>
        <p:txBody>
          <a:bodyPr>
            <a:normAutofit/>
          </a:bodyPr>
          <a:lstStyle/>
          <a:p>
            <a:pPr algn="ctr"/>
            <a:r>
              <a:rPr lang="en-GB" sz="3200" i="1" dirty="0">
                <a:solidFill>
                  <a:srgbClr val="00FFFF">
                    <a:alpha val="55000"/>
                  </a:srgbClr>
                </a:solidFill>
              </a:rPr>
              <a:t>Learning about the world around us. Why is this an important aspect of daily routines at school?</a:t>
            </a:r>
          </a:p>
        </p:txBody>
      </p:sp>
      <p:pic>
        <p:nvPicPr>
          <p:cNvPr id="8" name="Picture 7">
            <a:extLst>
              <a:ext uri="{FF2B5EF4-FFF2-40B4-BE49-F238E27FC236}">
                <a16:creationId xmlns:a16="http://schemas.microsoft.com/office/drawing/2014/main" id="{21712715-4EF3-4341-A428-9A25464CEC5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24551" y="201861"/>
            <a:ext cx="5521199" cy="3674107"/>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861052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04714C-3A1A-47A4-AC96-9A1D0E542BD2}"/>
              </a:ext>
            </a:extLst>
          </p:cNvPr>
          <p:cNvPicPr>
            <a:picLocks noChangeAspect="1"/>
          </p:cNvPicPr>
          <p:nvPr/>
        </p:nvPicPr>
        <p:blipFill>
          <a:blip r:embed="rId2"/>
          <a:stretch>
            <a:fillRect/>
          </a:stretch>
        </p:blipFill>
        <p:spPr>
          <a:xfrm>
            <a:off x="131488" y="251979"/>
            <a:ext cx="11929023" cy="6354041"/>
          </a:xfrm>
          <a:prstGeom prst="rect">
            <a:avLst/>
          </a:prstGeom>
          <a:ln>
            <a:solidFill>
              <a:schemeClr val="tx1"/>
            </a:solidFill>
          </a:ln>
          <a:effectLst>
            <a:glow rad="228600">
              <a:schemeClr val="accent1">
                <a:satMod val="175000"/>
                <a:alpha val="40000"/>
              </a:schemeClr>
            </a:glow>
          </a:effectLst>
        </p:spPr>
      </p:pic>
    </p:spTree>
    <p:extLst>
      <p:ext uri="{BB962C8B-B14F-4D97-AF65-F5344CB8AC3E}">
        <p14:creationId xmlns:p14="http://schemas.microsoft.com/office/powerpoint/2010/main" val="3651448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C448D53-ACA1-4CA4-B08A-09FB0780C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0C92A4-8550-4539-B21E-CFF482612196}"/>
              </a:ext>
            </a:extLst>
          </p:cNvPr>
          <p:cNvSpPr>
            <a:spLocks noGrp="1"/>
          </p:cNvSpPr>
          <p:nvPr>
            <p:ph type="ctrTitle"/>
          </p:nvPr>
        </p:nvSpPr>
        <p:spPr>
          <a:xfrm>
            <a:off x="6311900" y="448056"/>
            <a:ext cx="5428996" cy="3401568"/>
          </a:xfrm>
        </p:spPr>
        <p:txBody>
          <a:bodyPr>
            <a:normAutofit/>
          </a:bodyPr>
          <a:lstStyle/>
          <a:p>
            <a:r>
              <a:rPr lang="en-GB" dirty="0"/>
              <a:t>Supporting Your Child With Science</a:t>
            </a:r>
          </a:p>
        </p:txBody>
      </p:sp>
      <p:sp>
        <p:nvSpPr>
          <p:cNvPr id="3" name="Subtitle 2">
            <a:extLst>
              <a:ext uri="{FF2B5EF4-FFF2-40B4-BE49-F238E27FC236}">
                <a16:creationId xmlns:a16="http://schemas.microsoft.com/office/drawing/2014/main" id="{2CC8809D-9F1A-4243-80C6-2F078052D40D}"/>
              </a:ext>
            </a:extLst>
          </p:cNvPr>
          <p:cNvSpPr>
            <a:spLocks noGrp="1"/>
          </p:cNvSpPr>
          <p:nvPr>
            <p:ph type="subTitle" idx="1"/>
          </p:nvPr>
        </p:nvSpPr>
        <p:spPr>
          <a:xfrm>
            <a:off x="6311900" y="4471416"/>
            <a:ext cx="5428996" cy="1481328"/>
          </a:xfrm>
        </p:spPr>
        <p:txBody>
          <a:bodyPr>
            <a:normAutofit/>
          </a:bodyPr>
          <a:lstStyle/>
          <a:p>
            <a:r>
              <a:rPr lang="en-GB" sz="3200" b="1" dirty="0">
                <a:solidFill>
                  <a:srgbClr val="00FFFF">
                    <a:alpha val="55000"/>
                  </a:srgbClr>
                </a:solidFill>
              </a:rPr>
              <a:t>Year 8 and 9</a:t>
            </a:r>
          </a:p>
        </p:txBody>
      </p:sp>
      <p:pic>
        <p:nvPicPr>
          <p:cNvPr id="4" name="Picture 3">
            <a:extLst>
              <a:ext uri="{FF2B5EF4-FFF2-40B4-BE49-F238E27FC236}">
                <a16:creationId xmlns:a16="http://schemas.microsoft.com/office/drawing/2014/main" id="{D560FDE2-0E47-501F-4DEC-3C3D0EE563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p:blipFill>
        <p:spPr>
          <a:xfrm>
            <a:off x="100660" y="-22408"/>
            <a:ext cx="6211240" cy="6332896"/>
          </a:xfrm>
          <a:prstGeom prst="rect">
            <a:avLst/>
          </a:prstGeom>
        </p:spPr>
      </p:pic>
      <p:cxnSp>
        <p:nvCxnSpPr>
          <p:cNvPr id="14" name="Straight Connector 13">
            <a:extLst>
              <a:ext uri="{FF2B5EF4-FFF2-40B4-BE49-F238E27FC236}">
                <a16:creationId xmlns:a16="http://schemas.microsoft.com/office/drawing/2014/main" id="{3B5719CE-F76F-4313-9A48-ADF79E67BB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18321" y="4122000"/>
            <a:ext cx="544709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81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0BB0914-C9AC-4CD9-A35E-97352F564C84}"/>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Science at Little Lever school</a:t>
            </a:r>
          </a:p>
        </p:txBody>
      </p:sp>
      <p:sp>
        <p:nvSpPr>
          <p:cNvPr id="5" name="Content Placeholder 4">
            <a:extLst>
              <a:ext uri="{FF2B5EF4-FFF2-40B4-BE49-F238E27FC236}">
                <a16:creationId xmlns:a16="http://schemas.microsoft.com/office/drawing/2014/main" id="{F13693A4-8081-4E13-9090-34B552BE9ABA}"/>
              </a:ext>
            </a:extLst>
          </p:cNvPr>
          <p:cNvSpPr>
            <a:spLocks noGrp="1"/>
          </p:cNvSpPr>
          <p:nvPr>
            <p:ph idx="1"/>
          </p:nvPr>
        </p:nvSpPr>
        <p:spPr>
          <a:xfrm>
            <a:off x="4810259" y="649480"/>
            <a:ext cx="6555347" cy="5546047"/>
          </a:xfrm>
        </p:spPr>
        <p:txBody>
          <a:bodyPr anchor="ctr">
            <a:normAutofit/>
          </a:bodyPr>
          <a:lstStyle/>
          <a:p>
            <a:r>
              <a:rPr lang="en-GB" sz="2000" dirty="0"/>
              <a:t>During year 8 and students will study will build on a revisit  basic key concepts in science. They will cover the following:</a:t>
            </a:r>
          </a:p>
          <a:p>
            <a:r>
              <a:rPr lang="en-GB" sz="2000" dirty="0"/>
              <a:t>Year 8</a:t>
            </a:r>
          </a:p>
          <a:p>
            <a:r>
              <a:rPr lang="en-GB" sz="2000" dirty="0"/>
              <a:t>Food and diet</a:t>
            </a:r>
          </a:p>
          <a:p>
            <a:r>
              <a:rPr lang="en-GB" sz="2000" dirty="0"/>
              <a:t>Chemical reactions</a:t>
            </a:r>
          </a:p>
          <a:p>
            <a:r>
              <a:rPr lang="en-GB" sz="2000" dirty="0"/>
              <a:t>PH and neutralisation</a:t>
            </a:r>
          </a:p>
          <a:p>
            <a:r>
              <a:rPr lang="en-GB" sz="2000" dirty="0"/>
              <a:t>Electricity and magnetism</a:t>
            </a:r>
          </a:p>
          <a:p>
            <a:r>
              <a:rPr lang="en-GB" sz="2000" dirty="0"/>
              <a:t>Properties of waves</a:t>
            </a:r>
          </a:p>
          <a:p>
            <a:r>
              <a:rPr lang="en-GB" sz="2000" dirty="0"/>
              <a:t>Electromagnetic waves</a:t>
            </a:r>
          </a:p>
          <a:p>
            <a:r>
              <a:rPr lang="en-GB" sz="2000" dirty="0"/>
              <a:t>Genetics</a:t>
            </a:r>
          </a:p>
          <a:p>
            <a:r>
              <a:rPr lang="en-GB" sz="2000" dirty="0"/>
              <a:t>Evolution</a:t>
            </a:r>
          </a:p>
          <a:p>
            <a:r>
              <a:rPr lang="en-GB" sz="2000" dirty="0"/>
              <a:t>The periodic table</a:t>
            </a:r>
          </a:p>
          <a:p>
            <a:r>
              <a:rPr lang="en-GB" sz="2000" dirty="0"/>
              <a:t>Chemistry of the Earth</a:t>
            </a:r>
          </a:p>
          <a:p>
            <a:r>
              <a:rPr lang="en-GB" sz="2000" dirty="0"/>
              <a:t>Working Scientifically</a:t>
            </a:r>
          </a:p>
        </p:txBody>
      </p:sp>
    </p:spTree>
    <p:extLst>
      <p:ext uri="{BB962C8B-B14F-4D97-AF65-F5344CB8AC3E}">
        <p14:creationId xmlns:p14="http://schemas.microsoft.com/office/powerpoint/2010/main" val="1141393753"/>
      </p:ext>
    </p:extLst>
  </p:cSld>
  <p:clrMapOvr>
    <a:masterClrMapping/>
  </p:clrMapOvr>
</p:sld>
</file>

<file path=ppt/theme/theme1.xml><?xml version="1.0" encoding="utf-8"?>
<a:theme xmlns:a="http://schemas.openxmlformats.org/drawingml/2006/main" name="ThinLine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Custom 3">
      <a:majorFont>
        <a:latin typeface="Sagona Book"/>
        <a:ea typeface=""/>
        <a:cs typeface=""/>
      </a:majorFont>
      <a:minorFont>
        <a:latin typeface="Univer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1151</Words>
  <Application>Microsoft Office PowerPoint</Application>
  <PresentationFormat>Widescreen</PresentationFormat>
  <Paragraphs>118</Paragraphs>
  <Slides>23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Sagona Book</vt:lpstr>
      <vt:lpstr>Univers</vt:lpstr>
      <vt:lpstr>ThinLineVTI</vt:lpstr>
      <vt:lpstr>Office Theme</vt:lpstr>
      <vt:lpstr>The Little Lever Curriculum</vt:lpstr>
      <vt:lpstr>Our curriculum in every subject is well-planned so that it meets the needs of EVERY student. Our subject curriculums help students to have a strong understanding of the most important knowledge. This is so that EVERY student can achieve SUCCESS.  Our curriculum will develop thoughtful young people who have acquired a strong sense of moral purpose. It will offer opportunities and experiences that will improve students’ life chances, taking in to account local, national and global circumstances.</vt:lpstr>
      <vt:lpstr>Reading- the route to success</vt:lpstr>
      <vt:lpstr>“He that loves reading has everything within his reach”</vt:lpstr>
      <vt:lpstr>Retrieval Practice:  Research has shown that a key aspect of your child’s achievement is directly linked to regular, small learning tasks which help them to know more and remember more.  Students will therefore be set a low stakes quiz or a retrieval task every fortnight from all subject areas.  </vt:lpstr>
      <vt:lpstr>Prep/Form Time</vt:lpstr>
      <vt:lpstr>PowerPoint Presentation</vt:lpstr>
      <vt:lpstr>Supporting Your Child With Science</vt:lpstr>
      <vt:lpstr>Science at Little Lever school</vt:lpstr>
      <vt:lpstr>Science at Little Lever school</vt:lpstr>
      <vt:lpstr>How can you support your child with science?</vt:lpstr>
      <vt:lpstr> Students in years 8 and 9  will  already know how to access their google classroom for all subjects and the links to Seneca should be there as well as on Class Charts. </vt:lpstr>
      <vt:lpstr>What else can I do?</vt:lpstr>
      <vt:lpstr>Supporting Your Child With English</vt:lpstr>
      <vt:lpstr>Your child will develop their reading and writing competence, refining their knowledge of grammar and vocabulary, through the enjoyment of English Literature.</vt:lpstr>
      <vt:lpstr>Your child will develop their reading and writing competence, refining their knowledge of grammar and vocabulary, through the enjoyment of English Literature.</vt:lpstr>
      <vt:lpstr>Home Retrieval Practice will be set and completed online, every fortnight. </vt:lpstr>
      <vt:lpstr>Students will then see their ‘to do list’ of tasks with deadlines. </vt:lpstr>
      <vt:lpstr>Developing fluency, competence and enjoyment of English Literature and the English language itself, requires more knowledge than simply grammar and vocabulary.  You can help prepare your child for their journey through the English curriculum at Key Stage Three in many ways… </vt:lpstr>
      <vt:lpstr>Supporting Your Child With Maths</vt:lpstr>
      <vt:lpstr>Sparx Maths</vt:lpstr>
      <vt:lpstr>Option Subjects- where will this lead?</vt:lpstr>
      <vt:lpstr>Our curriculum in every subject is well-planned so that it meets the needs of EVERY student. Our subject curriculums help students to have a strong understanding of the most important knowledge. This is so that EVERY student can achieve SUCCESS.  Our curriculum will develop thoughtful young people who have acquired a strong sense of moral purpose. It will offer opportunities and experiences that will improve students’ life chances, taking in to account local, national and global circumstances.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Your Child With English</dc:title>
  <dc:creator>Calvert, Jayne</dc:creator>
  <cp:lastModifiedBy>Hutchinson, Gemma</cp:lastModifiedBy>
  <cp:revision>23</cp:revision>
  <cp:lastPrinted>2022-10-13T16:37:16Z</cp:lastPrinted>
  <dcterms:created xsi:type="dcterms:W3CDTF">2022-09-30T06:59:09Z</dcterms:created>
  <dcterms:modified xsi:type="dcterms:W3CDTF">2022-10-14T10:06:17Z</dcterms:modified>
</cp:coreProperties>
</file>